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 id="264" r:id="rId8"/>
    <p:sldId id="261" r:id="rId9"/>
    <p:sldId id="294" r:id="rId10"/>
    <p:sldId id="269" r:id="rId11"/>
    <p:sldId id="270" r:id="rId12"/>
    <p:sldId id="272" r:id="rId13"/>
    <p:sldId id="273" r:id="rId14"/>
    <p:sldId id="274" r:id="rId15"/>
    <p:sldId id="275" r:id="rId16"/>
    <p:sldId id="277" r:id="rId17"/>
    <p:sldId id="278" r:id="rId18"/>
    <p:sldId id="279" r:id="rId19"/>
    <p:sldId id="295" r:id="rId20"/>
    <p:sldId id="296" r:id="rId21"/>
    <p:sldId id="293" r:id="rId22"/>
    <p:sldId id="297" r:id="rId23"/>
    <p:sldId id="298" r:id="rId24"/>
    <p:sldId id="299" r:id="rId25"/>
    <p:sldId id="300" r:id="rId26"/>
    <p:sldId id="301" r:id="rId27"/>
    <p:sldId id="302" r:id="rId28"/>
    <p:sldId id="303" r:id="rId29"/>
    <p:sldId id="304" r:id="rId30"/>
    <p:sldId id="305" r:id="rId31"/>
    <p:sldId id="306" r:id="rId32"/>
    <p:sldId id="307" r:id="rId33"/>
    <p:sldId id="308" r:id="rId34"/>
    <p:sldId id="310" r:id="rId35"/>
    <p:sldId id="311" r:id="rId36"/>
    <p:sldId id="312" r:id="rId37"/>
    <p:sldId id="313" r:id="rId38"/>
    <p:sldId id="315" r:id="rId39"/>
    <p:sldId id="316" r:id="rId40"/>
    <p:sldId id="317" r:id="rId41"/>
    <p:sldId id="318" r:id="rId42"/>
    <p:sldId id="319" r:id="rId43"/>
    <p:sldId id="285" r:id="rId44"/>
    <p:sldId id="286" r:id="rId45"/>
    <p:sldId id="287" r:id="rId46"/>
    <p:sldId id="288" r:id="rId47"/>
    <p:sldId id="289" r:id="rId48"/>
    <p:sldId id="290" r:id="rId49"/>
    <p:sldId id="291" r:id="rId50"/>
    <p:sldId id="320" r:id="rId51"/>
    <p:sldId id="321" r:id="rId52"/>
    <p:sldId id="322" r:id="rId53"/>
    <p:sldId id="323" r:id="rId54"/>
    <p:sldId id="324" r:id="rId55"/>
    <p:sldId id="325" r:id="rId56"/>
    <p:sldId id="326"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5" d="100"/>
          <a:sy n="115" d="100"/>
        </p:scale>
        <p:origin x="11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0E8AB0A-A2BF-4DE7-A550-781C8A9BBD8B}" type="datetimeFigureOut">
              <a:rPr lang="en-US" smtClean="0"/>
              <a:t>8/13/2020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6D30DE-506E-499F-A133-15A7166D1FE0}" type="slidenum">
              <a:rPr lang="en-US" smtClean="0"/>
              <a:t>‹#›</a:t>
            </a:fld>
            <a:endParaRPr lang="en-US"/>
          </a:p>
        </p:txBody>
      </p:sp>
    </p:spTree>
    <p:extLst>
      <p:ext uri="{BB962C8B-B14F-4D97-AF65-F5344CB8AC3E}">
        <p14:creationId xmlns:p14="http://schemas.microsoft.com/office/powerpoint/2010/main" val="1837644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E8AB0A-A2BF-4DE7-A550-781C8A9BBD8B}" type="datetimeFigureOut">
              <a:rPr lang="en-US" smtClean="0"/>
              <a:t>8/13/2020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6D30DE-506E-499F-A133-15A7166D1FE0}" type="slidenum">
              <a:rPr lang="en-US" smtClean="0"/>
              <a:t>‹#›</a:t>
            </a:fld>
            <a:endParaRPr lang="en-US"/>
          </a:p>
        </p:txBody>
      </p:sp>
    </p:spTree>
    <p:extLst>
      <p:ext uri="{BB962C8B-B14F-4D97-AF65-F5344CB8AC3E}">
        <p14:creationId xmlns:p14="http://schemas.microsoft.com/office/powerpoint/2010/main" val="2794217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0E8AB0A-A2BF-4DE7-A550-781C8A9BBD8B}" type="datetimeFigureOut">
              <a:rPr lang="en-US" smtClean="0"/>
              <a:t>8/13/2020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6D30DE-506E-499F-A133-15A7166D1FE0}" type="slidenum">
              <a:rPr lang="en-US" smtClean="0"/>
              <a:t>‹#›</a:t>
            </a:fld>
            <a:endParaRPr lang="en-US"/>
          </a:p>
        </p:txBody>
      </p:sp>
    </p:spTree>
    <p:extLst>
      <p:ext uri="{BB962C8B-B14F-4D97-AF65-F5344CB8AC3E}">
        <p14:creationId xmlns:p14="http://schemas.microsoft.com/office/powerpoint/2010/main" val="3504243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0E8AB0A-A2BF-4DE7-A550-781C8A9BBD8B}" type="datetimeFigureOut">
              <a:rPr lang="en-US" smtClean="0"/>
              <a:t>8/13/2020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6D30DE-506E-499F-A133-15A7166D1FE0}" type="slidenum">
              <a:rPr lang="en-US" smtClean="0"/>
              <a:t>‹#›</a:t>
            </a:fld>
            <a:endParaRPr lang="en-US"/>
          </a:p>
        </p:txBody>
      </p:sp>
    </p:spTree>
    <p:extLst>
      <p:ext uri="{BB962C8B-B14F-4D97-AF65-F5344CB8AC3E}">
        <p14:creationId xmlns:p14="http://schemas.microsoft.com/office/powerpoint/2010/main" val="3109815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0E8AB0A-A2BF-4DE7-A550-781C8A9BBD8B}" type="datetimeFigureOut">
              <a:rPr lang="en-US" smtClean="0"/>
              <a:t>8/13/2020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6D30DE-506E-499F-A133-15A7166D1FE0}" type="slidenum">
              <a:rPr lang="en-US" smtClean="0"/>
              <a:t>‹#›</a:t>
            </a:fld>
            <a:endParaRPr lang="en-US"/>
          </a:p>
        </p:txBody>
      </p:sp>
    </p:spTree>
    <p:extLst>
      <p:ext uri="{BB962C8B-B14F-4D97-AF65-F5344CB8AC3E}">
        <p14:creationId xmlns:p14="http://schemas.microsoft.com/office/powerpoint/2010/main" val="2513235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0E8AB0A-A2BF-4DE7-A550-781C8A9BBD8B}" type="datetimeFigureOut">
              <a:rPr lang="en-US" smtClean="0"/>
              <a:t>8/13/2020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6D30DE-506E-499F-A133-15A7166D1FE0}" type="slidenum">
              <a:rPr lang="en-US" smtClean="0"/>
              <a:t>‹#›</a:t>
            </a:fld>
            <a:endParaRPr lang="en-US"/>
          </a:p>
        </p:txBody>
      </p:sp>
    </p:spTree>
    <p:extLst>
      <p:ext uri="{BB962C8B-B14F-4D97-AF65-F5344CB8AC3E}">
        <p14:creationId xmlns:p14="http://schemas.microsoft.com/office/powerpoint/2010/main" val="1919112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E8AB0A-A2BF-4DE7-A550-781C8A9BBD8B}" type="datetimeFigureOut">
              <a:rPr lang="en-US" smtClean="0"/>
              <a:t>8/13/2020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6D30DE-506E-499F-A133-15A7166D1FE0}" type="slidenum">
              <a:rPr lang="en-US" smtClean="0"/>
              <a:t>‹#›</a:t>
            </a:fld>
            <a:endParaRPr lang="en-US"/>
          </a:p>
        </p:txBody>
      </p:sp>
    </p:spTree>
    <p:extLst>
      <p:ext uri="{BB962C8B-B14F-4D97-AF65-F5344CB8AC3E}">
        <p14:creationId xmlns:p14="http://schemas.microsoft.com/office/powerpoint/2010/main" val="2134727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0E8AB0A-A2BF-4DE7-A550-781C8A9BBD8B}" type="datetimeFigureOut">
              <a:rPr lang="en-US" smtClean="0"/>
              <a:t>8/13/2020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6D30DE-506E-499F-A133-15A7166D1FE0}" type="slidenum">
              <a:rPr lang="en-US" smtClean="0"/>
              <a:t>‹#›</a:t>
            </a:fld>
            <a:endParaRPr lang="en-US"/>
          </a:p>
        </p:txBody>
      </p:sp>
    </p:spTree>
    <p:extLst>
      <p:ext uri="{BB962C8B-B14F-4D97-AF65-F5344CB8AC3E}">
        <p14:creationId xmlns:p14="http://schemas.microsoft.com/office/powerpoint/2010/main" val="1985735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0E8AB0A-A2BF-4DE7-A550-781C8A9BBD8B}" type="datetimeFigureOut">
              <a:rPr lang="en-US" smtClean="0"/>
              <a:t>8/13/2020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6D30DE-506E-499F-A133-15A7166D1FE0}" type="slidenum">
              <a:rPr lang="en-US" smtClean="0"/>
              <a:t>‹#›</a:t>
            </a:fld>
            <a:endParaRPr lang="en-US"/>
          </a:p>
        </p:txBody>
      </p:sp>
    </p:spTree>
    <p:extLst>
      <p:ext uri="{BB962C8B-B14F-4D97-AF65-F5344CB8AC3E}">
        <p14:creationId xmlns:p14="http://schemas.microsoft.com/office/powerpoint/2010/main" val="1921759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0E8AB0A-A2BF-4DE7-A550-781C8A9BBD8B}" type="datetimeFigureOut">
              <a:rPr lang="en-US" smtClean="0"/>
              <a:t>8/13/2020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6D30DE-506E-499F-A133-15A7166D1FE0}" type="slidenum">
              <a:rPr lang="en-US" smtClean="0"/>
              <a:t>‹#›</a:t>
            </a:fld>
            <a:endParaRPr lang="en-US"/>
          </a:p>
        </p:txBody>
      </p:sp>
    </p:spTree>
    <p:extLst>
      <p:ext uri="{BB962C8B-B14F-4D97-AF65-F5344CB8AC3E}">
        <p14:creationId xmlns:p14="http://schemas.microsoft.com/office/powerpoint/2010/main" val="2436088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0E8AB0A-A2BF-4DE7-A550-781C8A9BBD8B}" type="datetimeFigureOut">
              <a:rPr lang="en-US" smtClean="0"/>
              <a:t>8/13/2020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6D30DE-506E-499F-A133-15A7166D1FE0}"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617766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0E8AB0A-A2BF-4DE7-A550-781C8A9BBD8B}" type="datetimeFigureOut">
              <a:rPr lang="en-US" smtClean="0"/>
              <a:t>8/13/2020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6D30DE-506E-499F-A133-15A7166D1FE0}" type="slidenum">
              <a:rPr lang="en-US" smtClean="0"/>
              <a:t>‹#›</a:t>
            </a:fld>
            <a:endParaRPr lang="en-US"/>
          </a:p>
        </p:txBody>
      </p:sp>
    </p:spTree>
    <p:extLst>
      <p:ext uri="{BB962C8B-B14F-4D97-AF65-F5344CB8AC3E}">
        <p14:creationId xmlns:p14="http://schemas.microsoft.com/office/powerpoint/2010/main" val="1109325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0E8AB0A-A2BF-4DE7-A550-781C8A9BBD8B}" type="datetimeFigureOut">
              <a:rPr lang="en-US" smtClean="0"/>
              <a:t>8/13/2020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6D30DE-506E-499F-A133-15A7166D1FE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32466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0E8AB0A-A2BF-4DE7-A550-781C8A9BBD8B}" type="datetimeFigureOut">
              <a:rPr lang="en-US" smtClean="0"/>
              <a:t>8/13/2020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6D30DE-506E-499F-A133-15A7166D1FE0}" type="slidenum">
              <a:rPr lang="en-US" smtClean="0"/>
              <a:t>‹#›</a:t>
            </a:fld>
            <a:endParaRPr lang="en-US"/>
          </a:p>
        </p:txBody>
      </p:sp>
    </p:spTree>
    <p:extLst>
      <p:ext uri="{BB962C8B-B14F-4D97-AF65-F5344CB8AC3E}">
        <p14:creationId xmlns:p14="http://schemas.microsoft.com/office/powerpoint/2010/main" val="3444946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E8AB0A-A2BF-4DE7-A550-781C8A9BBD8B}" type="datetimeFigureOut">
              <a:rPr lang="en-US" smtClean="0"/>
              <a:t>8/13/2020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6D30DE-506E-499F-A133-15A7166D1FE0}" type="slidenum">
              <a:rPr lang="en-US" smtClean="0"/>
              <a:t>‹#›</a:t>
            </a:fld>
            <a:endParaRPr lang="en-US"/>
          </a:p>
        </p:txBody>
      </p:sp>
    </p:spTree>
    <p:extLst>
      <p:ext uri="{BB962C8B-B14F-4D97-AF65-F5344CB8AC3E}">
        <p14:creationId xmlns:p14="http://schemas.microsoft.com/office/powerpoint/2010/main" val="20248256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E8AB0A-A2BF-4DE7-A550-781C8A9BBD8B}" type="datetimeFigureOut">
              <a:rPr lang="en-US" smtClean="0"/>
              <a:t>8/13/2020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6D30DE-506E-499F-A133-15A7166D1FE0}" type="slidenum">
              <a:rPr lang="en-US" smtClean="0"/>
              <a:t>‹#›</a:t>
            </a:fld>
            <a:endParaRPr lang="en-US"/>
          </a:p>
        </p:txBody>
      </p:sp>
    </p:spTree>
    <p:extLst>
      <p:ext uri="{BB962C8B-B14F-4D97-AF65-F5344CB8AC3E}">
        <p14:creationId xmlns:p14="http://schemas.microsoft.com/office/powerpoint/2010/main" val="2031304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0E8AB0A-A2BF-4DE7-A550-781C8A9BBD8B}" type="datetimeFigureOut">
              <a:rPr lang="en-US" smtClean="0"/>
              <a:t>8/13/2020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46D30DE-506E-499F-A133-15A7166D1FE0}" type="slidenum">
              <a:rPr lang="en-US" smtClean="0"/>
              <a:t>‹#›</a:t>
            </a:fld>
            <a:endParaRPr lang="en-US"/>
          </a:p>
        </p:txBody>
      </p:sp>
    </p:spTree>
    <p:extLst>
      <p:ext uri="{BB962C8B-B14F-4D97-AF65-F5344CB8AC3E}">
        <p14:creationId xmlns:p14="http://schemas.microsoft.com/office/powerpoint/2010/main" val="15247064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kanbur.dyson.cornell.ed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Inequality in a Global Perspective</a:t>
            </a:r>
            <a:endParaRPr lang="en-US" dirty="0"/>
          </a:p>
        </p:txBody>
      </p:sp>
      <p:sp>
        <p:nvSpPr>
          <p:cNvPr id="3" name="Subtitle 2"/>
          <p:cNvSpPr>
            <a:spLocks noGrp="1"/>
          </p:cNvSpPr>
          <p:nvPr>
            <p:ph type="subTitle" idx="1"/>
          </p:nvPr>
        </p:nvSpPr>
        <p:spPr/>
        <p:txBody>
          <a:bodyPr>
            <a:normAutofit fontScale="62500" lnSpcReduction="20000"/>
          </a:bodyPr>
          <a:lstStyle/>
          <a:p>
            <a:r>
              <a:rPr lang="en-US" sz="3000" dirty="0" smtClean="0"/>
              <a:t>Ravi Kanbur</a:t>
            </a:r>
            <a:r>
              <a:rPr lang="en-US" dirty="0" smtClean="0"/>
              <a:t/>
            </a:r>
            <a:br>
              <a:rPr lang="en-US" dirty="0" smtClean="0"/>
            </a:br>
            <a:r>
              <a:rPr lang="en-US" dirty="0" smtClean="0">
                <a:hlinkClick r:id="rId2"/>
              </a:rPr>
              <a:t>www.kanbur.dyson.cornell.edu</a:t>
            </a:r>
            <a:endParaRPr lang="en-US" dirty="0" smtClean="0"/>
          </a:p>
          <a:p>
            <a:r>
              <a:rPr lang="en-US" dirty="0" smtClean="0"/>
              <a:t>Southern Centre for Inequality Studies</a:t>
            </a:r>
            <a:br>
              <a:rPr lang="en-US" dirty="0" smtClean="0"/>
            </a:br>
            <a:r>
              <a:rPr lang="en-US" dirty="0" smtClean="0"/>
              <a:t>Annual Inequality Lecture</a:t>
            </a:r>
            <a:br>
              <a:rPr lang="en-US" dirty="0" smtClean="0"/>
            </a:br>
            <a:r>
              <a:rPr lang="en-US" dirty="0" smtClean="0"/>
              <a:t>Johannesburg, 11 August, 2020</a:t>
            </a:r>
            <a:endParaRPr lang="en-US" dirty="0"/>
          </a:p>
        </p:txBody>
      </p:sp>
    </p:spTree>
    <p:extLst>
      <p:ext uri="{BB962C8B-B14F-4D97-AF65-F5344CB8AC3E}">
        <p14:creationId xmlns:p14="http://schemas.microsoft.com/office/powerpoint/2010/main" val="2264143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My focus in this talk will be on economic dimensions of inequality.</a:t>
            </a:r>
          </a:p>
          <a:p>
            <a:r>
              <a:rPr lang="en-US" dirty="0" smtClean="0"/>
              <a:t>My perspective will be primarily global.</a:t>
            </a:r>
          </a:p>
          <a:p>
            <a:r>
              <a:rPr lang="en-US" dirty="0" smtClean="0"/>
              <a:t>I will start by laying out some emerging global patterns of economic inequality.</a:t>
            </a:r>
          </a:p>
          <a:p>
            <a:r>
              <a:rPr lang="en-US" dirty="0" smtClean="0"/>
              <a:t>I will argue that these emerging patterns raise both operational and  philosophical questions which were not prominent thirty or forty years ago.</a:t>
            </a:r>
          </a:p>
          <a:p>
            <a:r>
              <a:rPr lang="en-US" dirty="0" smtClean="0"/>
              <a:t>They also raise questions for global constraints on national policy for inequality, and for global coordination of national policy.</a:t>
            </a:r>
            <a:endParaRPr lang="en-US" dirty="0"/>
          </a:p>
        </p:txBody>
      </p:sp>
    </p:spTree>
    <p:extLst>
      <p:ext uri="{BB962C8B-B14F-4D97-AF65-F5344CB8AC3E}">
        <p14:creationId xmlns:p14="http://schemas.microsoft.com/office/powerpoint/2010/main" val="3621991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Outline</a:t>
            </a:r>
            <a:endParaRPr lang="en-US" dirty="0"/>
          </a:p>
        </p:txBody>
      </p:sp>
      <p:sp>
        <p:nvSpPr>
          <p:cNvPr id="3" name="Content Placeholder 2"/>
          <p:cNvSpPr>
            <a:spLocks noGrp="1"/>
          </p:cNvSpPr>
          <p:nvPr>
            <p:ph idx="1"/>
          </p:nvPr>
        </p:nvSpPr>
        <p:spPr/>
        <p:txBody>
          <a:bodyPr/>
          <a:lstStyle/>
          <a:p>
            <a:r>
              <a:rPr lang="en-US" dirty="0" smtClean="0"/>
              <a:t>1. Introduction</a:t>
            </a:r>
          </a:p>
          <a:p>
            <a:r>
              <a:rPr lang="en-US" dirty="0" smtClean="0"/>
              <a:t>2. Global Trends in Inequality</a:t>
            </a:r>
          </a:p>
          <a:p>
            <a:r>
              <a:rPr lang="en-US" dirty="0" smtClean="0"/>
              <a:t>3. Implications for Development Assistance</a:t>
            </a:r>
          </a:p>
          <a:p>
            <a:r>
              <a:rPr lang="en-US" dirty="0"/>
              <a:t>4</a:t>
            </a:r>
            <a:r>
              <a:rPr lang="en-US" dirty="0" smtClean="0"/>
              <a:t>. Global Constraints on National Policy </a:t>
            </a:r>
          </a:p>
          <a:p>
            <a:r>
              <a:rPr lang="en-US" dirty="0"/>
              <a:t>5</a:t>
            </a:r>
            <a:r>
              <a:rPr lang="en-US" dirty="0" smtClean="0"/>
              <a:t>. Conclusion</a:t>
            </a:r>
            <a:endParaRPr lang="en-US" dirty="0"/>
          </a:p>
        </p:txBody>
      </p:sp>
    </p:spTree>
    <p:extLst>
      <p:ext uri="{BB962C8B-B14F-4D97-AF65-F5344CB8AC3E}">
        <p14:creationId xmlns:p14="http://schemas.microsoft.com/office/powerpoint/2010/main" val="13482424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Global Trends in Inequality</a:t>
            </a:r>
            <a:endParaRPr lang="en-US" dirty="0"/>
          </a:p>
        </p:txBody>
      </p:sp>
      <p:sp>
        <p:nvSpPr>
          <p:cNvPr id="3" name="Content Placeholder 2"/>
          <p:cNvSpPr>
            <a:spLocks noGrp="1"/>
          </p:cNvSpPr>
          <p:nvPr>
            <p:ph idx="1"/>
          </p:nvPr>
        </p:nvSpPr>
        <p:spPr/>
        <p:txBody>
          <a:bodyPr>
            <a:normAutofit/>
          </a:bodyPr>
          <a:lstStyle/>
          <a:p>
            <a:r>
              <a:rPr lang="en-US" dirty="0"/>
              <a:t>Before discussing trends and patterns of </a:t>
            </a:r>
            <a:r>
              <a:rPr lang="en-US" dirty="0" smtClean="0"/>
              <a:t>economic inequality </a:t>
            </a:r>
            <a:r>
              <a:rPr lang="en-US" dirty="0"/>
              <a:t>around the world, a word on concepts, data, and measurement. </a:t>
            </a:r>
            <a:endParaRPr lang="en-US" dirty="0" smtClean="0"/>
          </a:p>
          <a:p>
            <a:r>
              <a:rPr lang="en-US" dirty="0" smtClean="0"/>
              <a:t>Preliminaries: Inequality of what and Inequality between whom?</a:t>
            </a:r>
          </a:p>
          <a:p>
            <a:r>
              <a:rPr lang="en-US" dirty="0" smtClean="0"/>
              <a:t>What: Economic magnitudes like income or consumption.</a:t>
            </a:r>
          </a:p>
          <a:p>
            <a:r>
              <a:rPr lang="en-US" dirty="0" smtClean="0"/>
              <a:t>Host of technical issues </a:t>
            </a:r>
            <a:r>
              <a:rPr lang="en-US" dirty="0" err="1" smtClean="0"/>
              <a:t>eg</a:t>
            </a:r>
            <a:r>
              <a:rPr lang="en-US" dirty="0" smtClean="0"/>
              <a:t> price corrections. Big debates.</a:t>
            </a:r>
          </a:p>
        </p:txBody>
      </p:sp>
    </p:spTree>
    <p:extLst>
      <p:ext uri="{BB962C8B-B14F-4D97-AF65-F5344CB8AC3E}">
        <p14:creationId xmlns:p14="http://schemas.microsoft.com/office/powerpoint/2010/main" val="16776398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p:txBody>
          <a:bodyPr>
            <a:normAutofit/>
          </a:bodyPr>
          <a:lstStyle/>
          <a:p>
            <a:r>
              <a:rPr lang="en-US" dirty="0"/>
              <a:t>Whom: Typical practice is to focus on differences in economic magnitudes across individuals.</a:t>
            </a:r>
          </a:p>
          <a:p>
            <a:r>
              <a:rPr lang="en-US" dirty="0"/>
              <a:t>Again, host of technical issues </a:t>
            </a:r>
            <a:r>
              <a:rPr lang="en-US" dirty="0" err="1"/>
              <a:t>eg</a:t>
            </a:r>
            <a:r>
              <a:rPr lang="en-US" dirty="0"/>
              <a:t> differing needs across individuals. Big debates.</a:t>
            </a:r>
          </a:p>
          <a:p>
            <a:r>
              <a:rPr lang="en-US" dirty="0"/>
              <a:t>Given the what and the whom, measure of spread or inequality of the what across the whom. Gini coefficient. Mean Log Deviation. Etc. Again big debates. </a:t>
            </a:r>
            <a:endParaRPr lang="en-US" dirty="0" smtClean="0"/>
          </a:p>
          <a:p>
            <a:r>
              <a:rPr lang="en-US" dirty="0" smtClean="0"/>
              <a:t>Similar issues with measurement of poverty. Which cutoff to use to delineate poverty. Big debates at the national level and at the global level. Current international line is $1.90 per person per day in “Purchasing Power Parity” dollars.</a:t>
            </a:r>
            <a:endParaRPr lang="en-US" dirty="0"/>
          </a:p>
          <a:p>
            <a:pPr marL="0" indent="0">
              <a:buNone/>
            </a:pPr>
            <a:endParaRPr lang="en-US" dirty="0" smtClean="0"/>
          </a:p>
        </p:txBody>
      </p:sp>
    </p:spTree>
    <p:extLst>
      <p:ext uri="{BB962C8B-B14F-4D97-AF65-F5344CB8AC3E}">
        <p14:creationId xmlns:p14="http://schemas.microsoft.com/office/powerpoint/2010/main" val="35571174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All these debates are resolved in some form or fashion by National Statistical Offices and International Organizations to produce the numbers on inequality and poverty we all use.</a:t>
            </a:r>
          </a:p>
          <a:p>
            <a:r>
              <a:rPr lang="en-US" dirty="0" smtClean="0"/>
              <a:t>What, then do these numbers tell us about the global trends of economic inequality?</a:t>
            </a:r>
            <a:endParaRPr lang="en-US" dirty="0"/>
          </a:p>
        </p:txBody>
      </p:sp>
    </p:spTree>
    <p:extLst>
      <p:ext uri="{BB962C8B-B14F-4D97-AF65-F5344CB8AC3E}">
        <p14:creationId xmlns:p14="http://schemas.microsoft.com/office/powerpoint/2010/main" val="3422435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p:txBody>
          <a:bodyPr>
            <a:normAutofit/>
          </a:bodyPr>
          <a:lstStyle/>
          <a:p>
            <a:r>
              <a:rPr lang="en-US" dirty="0" smtClean="0"/>
              <a:t>Rapid rises in inequality in the US, in parts of Europe, and in a range of big Asian countries like China and India have led to a narrative that we are living in “An </a:t>
            </a:r>
            <a:r>
              <a:rPr lang="en-US" dirty="0"/>
              <a:t>A</a:t>
            </a:r>
            <a:r>
              <a:rPr lang="en-US" dirty="0" smtClean="0"/>
              <a:t>ge of Rising </a:t>
            </a:r>
            <a:r>
              <a:rPr lang="en-US" dirty="0"/>
              <a:t>I</a:t>
            </a:r>
            <a:r>
              <a:rPr lang="en-US" dirty="0" smtClean="0"/>
              <a:t>nequality.”</a:t>
            </a:r>
          </a:p>
          <a:p>
            <a:r>
              <a:rPr lang="en-US" dirty="0" smtClean="0"/>
              <a:t>For the US and Europe, the work of Piketty (2014) and colleagues is well known.</a:t>
            </a:r>
          </a:p>
          <a:p>
            <a:r>
              <a:rPr lang="en-US" dirty="0" smtClean="0"/>
              <a:t>For Asia, </a:t>
            </a:r>
            <a:r>
              <a:rPr lang="en-US" dirty="0"/>
              <a:t>Asian Development Bank (2012) presented data which showed that between the 1990s and the 2000s, inequality had risen in countries comprising no less than 80% of developing Asia’s </a:t>
            </a:r>
            <a:r>
              <a:rPr lang="en-US" dirty="0" smtClean="0"/>
              <a:t>population</a:t>
            </a:r>
            <a:r>
              <a:rPr lang="en-US" dirty="0"/>
              <a:t>.</a:t>
            </a:r>
            <a:r>
              <a:rPr lang="en-US" dirty="0" smtClean="0"/>
              <a:t> </a:t>
            </a:r>
          </a:p>
          <a:p>
            <a:pPr marL="0" indent="0">
              <a:buNone/>
            </a:pPr>
            <a:endParaRPr lang="en-US" dirty="0"/>
          </a:p>
        </p:txBody>
      </p:sp>
    </p:spTree>
    <p:extLst>
      <p:ext uri="{BB962C8B-B14F-4D97-AF65-F5344CB8AC3E}">
        <p14:creationId xmlns:p14="http://schemas.microsoft.com/office/powerpoint/2010/main" val="3750351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p:txBody>
          <a:bodyPr/>
          <a:lstStyle/>
          <a:p>
            <a:r>
              <a:rPr lang="en-US" dirty="0"/>
              <a:t>The most spectacular of these cases is of course China. After its opening up in 1978, and especially after its opening up to world trade from the 1990s onwards, China had dramatic growth and unheard of poverty reduction. </a:t>
            </a:r>
            <a:endParaRPr lang="en-US" dirty="0" smtClean="0"/>
          </a:p>
          <a:p>
            <a:r>
              <a:rPr lang="en-US" dirty="0" smtClean="0"/>
              <a:t>But </a:t>
            </a:r>
            <a:r>
              <a:rPr lang="en-US" dirty="0"/>
              <a:t>it also had very sharp increase in inequality. As Kanbur, Wang and Zhang (2017) show, between 1995 and 2010 the Gini coefficient for China rose from 0.35 to 0.53. </a:t>
            </a:r>
            <a:endParaRPr lang="en-US" dirty="0" smtClean="0"/>
          </a:p>
          <a:p>
            <a:r>
              <a:rPr lang="en-US" dirty="0" smtClean="0"/>
              <a:t>All of this has fed into a narrative of “An </a:t>
            </a:r>
            <a:r>
              <a:rPr lang="en-US" dirty="0"/>
              <a:t>A</a:t>
            </a:r>
            <a:r>
              <a:rPr lang="en-US" dirty="0" smtClean="0"/>
              <a:t>ge of Rising </a:t>
            </a:r>
            <a:r>
              <a:rPr lang="en-US" dirty="0"/>
              <a:t>I</a:t>
            </a:r>
            <a:r>
              <a:rPr lang="en-US" dirty="0" smtClean="0"/>
              <a:t>nequality.”</a:t>
            </a:r>
            <a:endParaRPr lang="en-US" dirty="0"/>
          </a:p>
          <a:p>
            <a:pPr marL="0" indent="0">
              <a:buNone/>
            </a:pPr>
            <a:endParaRPr lang="en-US" dirty="0"/>
          </a:p>
        </p:txBody>
      </p:sp>
    </p:spTree>
    <p:extLst>
      <p:ext uri="{BB962C8B-B14F-4D97-AF65-F5344CB8AC3E}">
        <p14:creationId xmlns:p14="http://schemas.microsoft.com/office/powerpoint/2010/main" val="177396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p:txBody>
          <a:bodyPr/>
          <a:lstStyle/>
          <a:p>
            <a:r>
              <a:rPr lang="en-US" dirty="0"/>
              <a:t>But if by an age of rising inequality is meant inequality rising everywhere,  or almost everywhere, the claim is easily dismissed</a:t>
            </a:r>
            <a:r>
              <a:rPr lang="en-US" dirty="0" smtClean="0"/>
              <a:t>.</a:t>
            </a:r>
          </a:p>
          <a:p>
            <a:r>
              <a:rPr lang="en-US" dirty="0" smtClean="0"/>
              <a:t>The </a:t>
            </a:r>
            <a:r>
              <a:rPr lang="en-US" dirty="0"/>
              <a:t>leading exhibit for a counter trend is Latin America, once the poster child for high and rising inequality. However, from about the mid-1990s onwards, measured inequality in most Latin American countries fell for the next fifteen years (Lopez-Calva and Lustig, 2010;  Gasparini and Lustig, 2012; Lustig, 2014). </a:t>
            </a:r>
          </a:p>
          <a:p>
            <a:r>
              <a:rPr lang="en-US" dirty="0"/>
              <a:t>But there are counters from elsewhere in the world as well.</a:t>
            </a:r>
          </a:p>
          <a:p>
            <a:endParaRPr lang="en-US" dirty="0"/>
          </a:p>
        </p:txBody>
      </p:sp>
    </p:spTree>
    <p:extLst>
      <p:ext uri="{BB962C8B-B14F-4D97-AF65-F5344CB8AC3E}">
        <p14:creationId xmlns:p14="http://schemas.microsoft.com/office/powerpoint/2010/main" val="1925547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p:txBody>
          <a:bodyPr>
            <a:normAutofit/>
          </a:bodyPr>
          <a:lstStyle/>
          <a:p>
            <a:r>
              <a:rPr lang="en-US" dirty="0" smtClean="0"/>
              <a:t>Sub-Saharan Africa: “</a:t>
            </a:r>
            <a:r>
              <a:rPr lang="en-US" dirty="0"/>
              <a:t>For the subset of 23 countries for which surveys are available with which to assess trends in inequality, half the countries experienced a decline in inequality and the other half saw an increase. No clear patterns are observed by countries’ resource status, income status, or initial level of inequality.” (Beegle et. al., 2016, p 15</a:t>
            </a:r>
            <a:r>
              <a:rPr lang="en-US" dirty="0" smtClean="0"/>
              <a:t>).</a:t>
            </a:r>
          </a:p>
          <a:p>
            <a:r>
              <a:rPr lang="en-US" dirty="0" smtClean="0"/>
              <a:t>Central Asia and </a:t>
            </a:r>
            <a:r>
              <a:rPr lang="en-US" smtClean="0"/>
              <a:t>South Caucasus</a:t>
            </a:r>
            <a:r>
              <a:rPr lang="en-US" dirty="0" smtClean="0"/>
              <a:t>: “</a:t>
            </a:r>
            <a:r>
              <a:rPr lang="en-US" dirty="0"/>
              <a:t>the consumption-based Gini indexes show an overall downward trend during 2000–16 for most of CASC countries, with the exception of some upward movements experienced in recent years in Azerbaijan and Tajikistan (Figure 3.3</a:t>
            </a:r>
            <a:r>
              <a:rPr lang="en-US" dirty="0" smtClean="0"/>
              <a:t>).” (</a:t>
            </a:r>
            <a:r>
              <a:rPr lang="en-US" dirty="0" err="1" smtClean="0"/>
              <a:t>Capanelli</a:t>
            </a:r>
            <a:r>
              <a:rPr lang="en-US" dirty="0" smtClean="0"/>
              <a:t> and Kanbur, 2019, forthcoming)</a:t>
            </a:r>
            <a:endParaRPr lang="en-US" dirty="0"/>
          </a:p>
          <a:p>
            <a:pPr marL="0" indent="0">
              <a:buNone/>
            </a:pPr>
            <a:endParaRPr lang="en-US" dirty="0"/>
          </a:p>
        </p:txBody>
      </p:sp>
    </p:spTree>
    <p:extLst>
      <p:ext uri="{BB962C8B-B14F-4D97-AF65-F5344CB8AC3E}">
        <p14:creationId xmlns:p14="http://schemas.microsoft.com/office/powerpoint/2010/main" val="2416672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p:txBody>
          <a:bodyPr/>
          <a:lstStyle/>
          <a:p>
            <a:r>
              <a:rPr lang="en-US" dirty="0" smtClean="0"/>
              <a:t>Middle East and North Africa: “With </a:t>
            </a:r>
            <a:r>
              <a:rPr lang="en-US" dirty="0"/>
              <a:t>the exception of Djibouti in 2012, the 90/10 ratio for most MNA countries appears to hover between 3 and 6 …. In addition, the ratio appears to have declined or stayed the same in all countries except Iraq.” (Krishnan et al, 2016, p. 3</a:t>
            </a:r>
            <a:r>
              <a:rPr lang="en-US" dirty="0" smtClean="0"/>
              <a:t>).</a:t>
            </a:r>
          </a:p>
          <a:p>
            <a:r>
              <a:rPr lang="en-US" dirty="0"/>
              <a:t>E</a:t>
            </a:r>
            <a:r>
              <a:rPr lang="en-US" dirty="0" smtClean="0"/>
              <a:t>ven </a:t>
            </a:r>
            <a:r>
              <a:rPr lang="en-US" dirty="0"/>
              <a:t>for China the picture is more nuanced </a:t>
            </a:r>
            <a:r>
              <a:rPr lang="en-US" dirty="0" smtClean="0"/>
              <a:t>than </a:t>
            </a:r>
            <a:r>
              <a:rPr lang="en-US" dirty="0"/>
              <a:t>the common narrative. In fact, Kanbur, </a:t>
            </a:r>
            <a:r>
              <a:rPr lang="en-US" dirty="0" smtClean="0"/>
              <a:t>Wang </a:t>
            </a:r>
            <a:r>
              <a:rPr lang="en-US" dirty="0"/>
              <a:t>and Zhang (2017) highlight the fact that from 2010 onwards, </a:t>
            </a:r>
            <a:r>
              <a:rPr lang="en-US" dirty="0" smtClean="0"/>
              <a:t>there was a plateauing of the Gini coefficient trend.</a:t>
            </a:r>
            <a:endParaRPr lang="en-US" dirty="0"/>
          </a:p>
        </p:txBody>
      </p:sp>
    </p:spTree>
    <p:extLst>
      <p:ext uri="{BB962C8B-B14F-4D97-AF65-F5344CB8AC3E}">
        <p14:creationId xmlns:p14="http://schemas.microsoft.com/office/powerpoint/2010/main" val="1230853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pic>
        <p:nvPicPr>
          <p:cNvPr id="4" name="Content Placeholder 3"/>
          <p:cNvPicPr>
            <a:picLocks noGrp="1"/>
          </p:cNvPicPr>
          <p:nvPr>
            <p:ph idx="1"/>
          </p:nvPr>
        </p:nvPicPr>
        <p:blipFill>
          <a:blip r:embed="rId2"/>
          <a:stretch>
            <a:fillRect/>
          </a:stretch>
        </p:blipFill>
        <p:spPr>
          <a:xfrm>
            <a:off x="2627245" y="1431235"/>
            <a:ext cx="6937510" cy="4790661"/>
          </a:xfrm>
          <a:prstGeom prst="rect">
            <a:avLst/>
          </a:prstGeom>
        </p:spPr>
      </p:pic>
    </p:spTree>
    <p:extLst>
      <p:ext uri="{BB962C8B-B14F-4D97-AF65-F5344CB8AC3E}">
        <p14:creationId xmlns:p14="http://schemas.microsoft.com/office/powerpoint/2010/main" val="1684188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p:txBody>
          <a:bodyPr>
            <a:normAutofit/>
          </a:bodyPr>
          <a:lstStyle/>
          <a:p>
            <a:r>
              <a:rPr lang="en-US" dirty="0" smtClean="0"/>
              <a:t>So, the answer to the question “Are We Living in an Age of Rising Inequality?” is clearly NO if by this is meant inequality rising every where or almost everywhere.</a:t>
            </a:r>
          </a:p>
          <a:p>
            <a:r>
              <a:rPr lang="en-US" dirty="0" smtClean="0"/>
              <a:t>But I have argued in my writings that the answer is </a:t>
            </a:r>
            <a:r>
              <a:rPr lang="en-US" dirty="0"/>
              <a:t>YES in the sense that the fundamental economic forces of technical change </a:t>
            </a:r>
            <a:r>
              <a:rPr lang="en-US" dirty="0" smtClean="0"/>
              <a:t>and capital accumulation are aligned </a:t>
            </a:r>
            <a:r>
              <a:rPr lang="en-US" dirty="0"/>
              <a:t>to increase inequality on a business as usual </a:t>
            </a:r>
            <a:r>
              <a:rPr lang="en-US" dirty="0" smtClean="0"/>
              <a:t>scenario.</a:t>
            </a:r>
          </a:p>
        </p:txBody>
      </p:sp>
    </p:spTree>
    <p:extLst>
      <p:ext uri="{BB962C8B-B14F-4D97-AF65-F5344CB8AC3E}">
        <p14:creationId xmlns:p14="http://schemas.microsoft.com/office/powerpoint/2010/main" val="4191592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p:txBody>
          <a:bodyPr/>
          <a:lstStyle/>
          <a:p>
            <a:r>
              <a:rPr lang="en-US" dirty="0" smtClean="0"/>
              <a:t>The role of increasing wealth inequality has been argued by Piketty (2014) and dramatic increase in wealth inequality have been well documented.</a:t>
            </a:r>
          </a:p>
          <a:p>
            <a:r>
              <a:rPr lang="en-US" dirty="0" smtClean="0"/>
              <a:t>But we are also living in an age where the </a:t>
            </a:r>
            <a:r>
              <a:rPr lang="en-US" dirty="0"/>
              <a:t>trend of technological progress is to displace basic labor in favor of skilled labor and capital. </a:t>
            </a:r>
            <a:endParaRPr lang="en-US" dirty="0" smtClean="0"/>
          </a:p>
          <a:p>
            <a:r>
              <a:rPr lang="en-US" dirty="0" smtClean="0"/>
              <a:t>Such </a:t>
            </a:r>
            <a:r>
              <a:rPr lang="en-US" dirty="0"/>
              <a:t>labor saving technical change, also called skill biased technical change has been the hallmark of the world economy for at least the last three decades, and looks set to continue in the decades to come (</a:t>
            </a:r>
            <a:r>
              <a:rPr lang="en-US" dirty="0" err="1"/>
              <a:t>Autor</a:t>
            </a:r>
            <a:r>
              <a:rPr lang="en-US" dirty="0"/>
              <a:t>, 2014; Acemoglu and </a:t>
            </a:r>
            <a:r>
              <a:rPr lang="en-US" dirty="0" err="1"/>
              <a:t>Autor</a:t>
            </a:r>
            <a:r>
              <a:rPr lang="en-US" dirty="0"/>
              <a:t>, 2011; Acemoglu and Restrepo 2018; Chau and Kanbur 2018). </a:t>
            </a:r>
          </a:p>
        </p:txBody>
      </p:sp>
    </p:spTree>
    <p:extLst>
      <p:ext uri="{BB962C8B-B14F-4D97-AF65-F5344CB8AC3E}">
        <p14:creationId xmlns:p14="http://schemas.microsoft.com/office/powerpoint/2010/main" val="880205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p:txBody>
          <a:bodyPr>
            <a:normAutofit/>
          </a:bodyPr>
          <a:lstStyle/>
          <a:p>
            <a:r>
              <a:rPr lang="en-US" dirty="0" smtClean="0"/>
              <a:t>The displacement </a:t>
            </a:r>
            <a:r>
              <a:rPr lang="en-US" dirty="0"/>
              <a:t>effects of these </a:t>
            </a:r>
            <a:r>
              <a:rPr lang="en-US" dirty="0" smtClean="0"/>
              <a:t>trends </a:t>
            </a:r>
            <a:r>
              <a:rPr lang="en-US" dirty="0"/>
              <a:t>work to increase inequality as wages of highly skilled labor (and returns to capital) increase and wages of basic labor fall if there is downward flexibility, or unemployment is created if wages are not flexible. </a:t>
            </a:r>
            <a:endParaRPr lang="en-US" dirty="0" smtClean="0"/>
          </a:p>
          <a:p>
            <a:r>
              <a:rPr lang="en-US" dirty="0" smtClean="0"/>
              <a:t>So there are fundamental economic forces making for rising inequality. Why is inequality then not rising everywhere? The answer is policy. Where policy has countered the forces inequality increase has been mitigated and even countered</a:t>
            </a:r>
            <a:r>
              <a:rPr lang="en-US" dirty="0"/>
              <a:t>. </a:t>
            </a:r>
            <a:r>
              <a:rPr lang="en-US" dirty="0" smtClean="0"/>
              <a:t>(</a:t>
            </a:r>
            <a:r>
              <a:rPr lang="en-US" dirty="0" err="1"/>
              <a:t>eg</a:t>
            </a:r>
            <a:r>
              <a:rPr lang="en-US" dirty="0"/>
              <a:t> policies followed in Latin American countries during their period of inequality reduction).</a:t>
            </a:r>
            <a:endParaRPr lang="en-US" dirty="0" smtClean="0"/>
          </a:p>
          <a:p>
            <a:r>
              <a:rPr lang="en-US" dirty="0" smtClean="0"/>
              <a:t>I will take up policy issues later in this talk.</a:t>
            </a:r>
            <a:endParaRPr lang="en-US" dirty="0"/>
          </a:p>
          <a:p>
            <a:pPr marL="0" indent="0">
              <a:buNone/>
            </a:pPr>
            <a:endParaRPr lang="en-US" dirty="0"/>
          </a:p>
        </p:txBody>
      </p:sp>
    </p:spTree>
    <p:extLst>
      <p:ext uri="{BB962C8B-B14F-4D97-AF65-F5344CB8AC3E}">
        <p14:creationId xmlns:p14="http://schemas.microsoft.com/office/powerpoint/2010/main" val="1262040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Up to now I have been discussing trends in inequality within countries. But what about inequality between countries?</a:t>
            </a:r>
          </a:p>
          <a:p>
            <a:r>
              <a:rPr lang="en-US" dirty="0" smtClean="0"/>
              <a:t>Think of a world made up of China and the US. We have seen that inequality within China and within the US has been rising. But China’s average income has been rising at 10% a year for the past three decades, while the US growth rate has barely broken 2% per year.</a:t>
            </a:r>
          </a:p>
        </p:txBody>
      </p:sp>
    </p:spTree>
    <p:extLst>
      <p:ext uri="{BB962C8B-B14F-4D97-AF65-F5344CB8AC3E}">
        <p14:creationId xmlns:p14="http://schemas.microsoft.com/office/powerpoint/2010/main" val="2788921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US average income is still much higher than China’s. But because of the differential growth rates the gap has been closing. So inequality between the US and China is declining even as inequality within the US and within China has been rising.</a:t>
            </a:r>
          </a:p>
          <a:p>
            <a:r>
              <a:rPr lang="en-US" dirty="0" smtClean="0"/>
              <a:t>This is in fact a global phenomenon. Of course there are exceptions and variations around any general statement, but on average poorer countries have been growing at a faster rate than richer countries over the last thirty years.</a:t>
            </a:r>
            <a:endParaRPr lang="en-US" dirty="0"/>
          </a:p>
        </p:txBody>
      </p:sp>
    </p:spTree>
    <p:extLst>
      <p:ext uri="{BB962C8B-B14F-4D97-AF65-F5344CB8AC3E}">
        <p14:creationId xmlns:p14="http://schemas.microsoft.com/office/powerpoint/2010/main" val="2826018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81373" y="2160588"/>
            <a:ext cx="3189292" cy="3881437"/>
          </a:xfrm>
        </p:spPr>
      </p:pic>
    </p:spTree>
    <p:extLst>
      <p:ext uri="{BB962C8B-B14F-4D97-AF65-F5344CB8AC3E}">
        <p14:creationId xmlns:p14="http://schemas.microsoft.com/office/powerpoint/2010/main" val="4153018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Consider now global inequality conceptualized as inequality across all citizens of the world, no matter where they live. Rank them from richest to poorest. What has happened to this inequality?</a:t>
            </a:r>
          </a:p>
          <a:p>
            <a:r>
              <a:rPr lang="en-US" dirty="0" smtClean="0"/>
              <a:t>Think of this inequality as being made up of two components—within country inequality and between country inequality. We have been discussing these two components separately. </a:t>
            </a:r>
          </a:p>
          <a:p>
            <a:r>
              <a:rPr lang="en-US" dirty="0" smtClean="0"/>
              <a:t>Within country inequality has gone up in some big countries, but gone down in others.</a:t>
            </a:r>
          </a:p>
          <a:p>
            <a:r>
              <a:rPr lang="en-US" dirty="0" smtClean="0"/>
              <a:t>Between country inequality has gone down as poor countries have grown faster than rich countries.</a:t>
            </a:r>
            <a:endParaRPr lang="en-US" dirty="0"/>
          </a:p>
        </p:txBody>
      </p:sp>
    </p:spTree>
    <p:extLst>
      <p:ext uri="{BB962C8B-B14F-4D97-AF65-F5344CB8AC3E}">
        <p14:creationId xmlns:p14="http://schemas.microsoft.com/office/powerpoint/2010/main" val="157076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What is the net result?</a:t>
            </a:r>
          </a:p>
          <a:p>
            <a:r>
              <a:rPr lang="en-US" dirty="0"/>
              <a:t>The global Gini coefficient fell from 72.2% in 1988 to 70.5% in 2008 (</a:t>
            </a:r>
            <a:r>
              <a:rPr lang="en-US" dirty="0" err="1"/>
              <a:t>Lakner</a:t>
            </a:r>
            <a:r>
              <a:rPr lang="en-US" dirty="0"/>
              <a:t> and Milanovic, 2016; similar calculations in Bourguignon, 2016 and Ravallion, 2018). </a:t>
            </a:r>
          </a:p>
          <a:p>
            <a:r>
              <a:rPr lang="en-US" dirty="0" smtClean="0"/>
              <a:t>Formal mathematical decomposition methods show that the between group component of global inequality is very high, but it has fallen in the last three decades, pulling down total inequality despite an increase in the within country component.</a:t>
            </a:r>
            <a:endParaRPr lang="en-US" dirty="0"/>
          </a:p>
        </p:txBody>
      </p:sp>
    </p:spTree>
    <p:extLst>
      <p:ext uri="{BB962C8B-B14F-4D97-AF65-F5344CB8AC3E}">
        <p14:creationId xmlns:p14="http://schemas.microsoft.com/office/powerpoint/2010/main" val="2064283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These patterns of the evolution of inequality in the last three decades raise important questions which traverse the domains of operational policy and moral philosophy.</a:t>
            </a:r>
          </a:p>
          <a:p>
            <a:r>
              <a:rPr lang="en-US" dirty="0" smtClean="0"/>
              <a:t>They do so in many different ways. </a:t>
            </a:r>
            <a:endParaRPr lang="en-US" dirty="0"/>
          </a:p>
          <a:p>
            <a:r>
              <a:rPr lang="en-US" dirty="0" smtClean="0"/>
              <a:t>I would like to illustrate with two lines of discourse.</a:t>
            </a:r>
          </a:p>
          <a:p>
            <a:r>
              <a:rPr lang="en-US" dirty="0"/>
              <a:t>F</a:t>
            </a:r>
            <a:r>
              <a:rPr lang="en-US" dirty="0" smtClean="0"/>
              <a:t>irst, the question of development assistance to poor countries.</a:t>
            </a:r>
          </a:p>
          <a:p>
            <a:r>
              <a:rPr lang="en-US" dirty="0" smtClean="0"/>
              <a:t>Second, global constraints on national policy to mitigate the forces making for rising inequality.</a:t>
            </a:r>
            <a:endParaRPr lang="en-US" dirty="0"/>
          </a:p>
        </p:txBody>
      </p:sp>
    </p:spTree>
    <p:extLst>
      <p:ext uri="{BB962C8B-B14F-4D97-AF65-F5344CB8AC3E}">
        <p14:creationId xmlns:p14="http://schemas.microsoft.com/office/powerpoint/2010/main" val="2327042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Implications for Development Assistance</a:t>
            </a:r>
            <a:endParaRPr lang="en-US" dirty="0"/>
          </a:p>
        </p:txBody>
      </p:sp>
      <p:sp>
        <p:nvSpPr>
          <p:cNvPr id="3" name="Content Placeholder 2"/>
          <p:cNvSpPr>
            <a:spLocks noGrp="1"/>
          </p:cNvSpPr>
          <p:nvPr>
            <p:ph idx="1"/>
          </p:nvPr>
        </p:nvSpPr>
        <p:spPr/>
        <p:txBody>
          <a:bodyPr>
            <a:normAutofit/>
          </a:bodyPr>
          <a:lstStyle/>
          <a:p>
            <a:r>
              <a:rPr lang="en-US" dirty="0" smtClean="0"/>
              <a:t>We have seen how poor countries on average, driven in particular by some large poor countries, have grown much faster than rich countries. And they have grown fast enough to bring down overall global inequality despite the increase in inequality within these large poor countries.</a:t>
            </a:r>
          </a:p>
          <a:p>
            <a:r>
              <a:rPr lang="en-US" dirty="0"/>
              <a:t>Sumner (2012) presented an intriguing set of stylized facts which </a:t>
            </a:r>
            <a:r>
              <a:rPr lang="en-US" dirty="0" smtClean="0"/>
              <a:t>follow from these global distributional trends, but focusing on poverty, and using commonplace official classifications of Low Income Countries (LICs) and Middle Income Countries (MICs), and official definitions of poverty.</a:t>
            </a:r>
          </a:p>
          <a:p>
            <a:r>
              <a:rPr lang="en-US" dirty="0" smtClean="0"/>
              <a:t>Using </a:t>
            </a:r>
            <a:r>
              <a:rPr lang="en-US" dirty="0"/>
              <a:t>official international definitions and measures, the following statements hold true: (i) thirty years ago, 90% of the world’s poor lived in LICs; (ii) today, 75% of the world’s poor live in MICs. </a:t>
            </a:r>
            <a:endParaRPr lang="en-US" dirty="0" smtClean="0"/>
          </a:p>
        </p:txBody>
      </p:sp>
    </p:spTree>
    <p:extLst>
      <p:ext uri="{BB962C8B-B14F-4D97-AF65-F5344CB8AC3E}">
        <p14:creationId xmlns:p14="http://schemas.microsoft.com/office/powerpoint/2010/main" val="27779207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poor have not moved, of course! </a:t>
            </a:r>
            <a:r>
              <a:rPr lang="en-US" dirty="0" smtClean="0"/>
              <a:t>Rather, they have been reclassified.</a:t>
            </a:r>
          </a:p>
          <a:p>
            <a:r>
              <a:rPr lang="en-US" dirty="0" smtClean="0"/>
              <a:t>What </a:t>
            </a:r>
            <a:r>
              <a:rPr lang="en-US" dirty="0"/>
              <a:t>has happened is that </a:t>
            </a:r>
            <a:r>
              <a:rPr lang="en-US" dirty="0" smtClean="0"/>
              <a:t>the </a:t>
            </a:r>
            <a:r>
              <a:rPr lang="en-US" dirty="0"/>
              <a:t>countries in which they lived have grown so fast, on average, that they are now citizens of MICs rather than LICs. </a:t>
            </a:r>
            <a:endParaRPr lang="en-US" dirty="0" smtClean="0"/>
          </a:p>
          <a:p>
            <a:r>
              <a:rPr lang="en-US" dirty="0" smtClean="0"/>
              <a:t>But </a:t>
            </a:r>
            <a:r>
              <a:rPr lang="en-US" dirty="0"/>
              <a:t>the rising tide has not lifted all boats, at least not sufficiently, and this is associated with rising inequality in these large fast growing economies. </a:t>
            </a:r>
            <a:endParaRPr lang="en-US" dirty="0" smtClean="0"/>
          </a:p>
          <a:p>
            <a:r>
              <a:rPr lang="en-US" dirty="0" smtClean="0"/>
              <a:t>The </a:t>
            </a:r>
            <a:r>
              <a:rPr lang="en-US" dirty="0"/>
              <a:t>result is that the bulk of the poor now live in countries that are not poor, at least according to the LIC/MIC criterion.</a:t>
            </a:r>
          </a:p>
          <a:p>
            <a:endParaRPr lang="en-US" dirty="0"/>
          </a:p>
        </p:txBody>
      </p:sp>
    </p:spTree>
    <p:extLst>
      <p:ext uri="{BB962C8B-B14F-4D97-AF65-F5344CB8AC3E}">
        <p14:creationId xmlns:p14="http://schemas.microsoft.com/office/powerpoint/2010/main" val="379112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These stylized facts represent a growing disconnect between a person being poor and his or her country being poor</a:t>
            </a:r>
            <a:r>
              <a:rPr lang="en-US" dirty="0" smtClean="0"/>
              <a:t>.</a:t>
            </a:r>
          </a:p>
          <a:p>
            <a:r>
              <a:rPr lang="en-US" dirty="0" smtClean="0"/>
              <a:t>Thirty </a:t>
            </a:r>
            <a:r>
              <a:rPr lang="en-US" dirty="0"/>
              <a:t>years ago, the connection was quite tight. Not so much now. </a:t>
            </a:r>
            <a:endParaRPr lang="en-US" dirty="0" smtClean="0"/>
          </a:p>
          <a:p>
            <a:r>
              <a:rPr lang="en-US" dirty="0" smtClean="0"/>
              <a:t>This </a:t>
            </a:r>
            <a:r>
              <a:rPr lang="en-US" dirty="0"/>
              <a:t>evolution has impacted significantly the debate on criteria for aid allocation, both in its practicalities and in its philosophical foundations. </a:t>
            </a:r>
          </a:p>
        </p:txBody>
      </p:sp>
    </p:spTree>
    <p:extLst>
      <p:ext uri="{BB962C8B-B14F-4D97-AF65-F5344CB8AC3E}">
        <p14:creationId xmlns:p14="http://schemas.microsoft.com/office/powerpoint/2010/main" val="2475405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On practicalities, almost all aid donors have thresholds and </a:t>
            </a:r>
            <a:r>
              <a:rPr lang="en-US" dirty="0" smtClean="0"/>
              <a:t>cutoffs for </a:t>
            </a:r>
            <a:r>
              <a:rPr lang="en-US" dirty="0"/>
              <a:t>average income beyond which they begin to taper off aid to (the no longer so) poor countries. </a:t>
            </a:r>
            <a:endParaRPr lang="en-US" dirty="0" smtClean="0"/>
          </a:p>
          <a:p>
            <a:r>
              <a:rPr lang="en-US" dirty="0" smtClean="0"/>
              <a:t>The </a:t>
            </a:r>
            <a:r>
              <a:rPr lang="en-US" dirty="0"/>
              <a:t>cutoffs vary from agency to agency but by and large they cluster around the LIC/MIC threshold, currently a gross national income per head of </a:t>
            </a:r>
            <a:r>
              <a:rPr lang="en-US" dirty="0" smtClean="0"/>
              <a:t>around </a:t>
            </a:r>
            <a:r>
              <a:rPr lang="en-US" dirty="0"/>
              <a:t>$1,000. </a:t>
            </a:r>
            <a:endParaRPr lang="en-US" dirty="0" smtClean="0"/>
          </a:p>
          <a:p>
            <a:r>
              <a:rPr lang="en-US" dirty="0"/>
              <a:t>For example, the cutoff for the World Bank’s soft loan arm IDA is $1,165 in 2018. If this “graduation rule” were to be maintained, as Moss and Leo (2011) have argued, in a few years the fund that was created to engage with the </a:t>
            </a:r>
            <a:r>
              <a:rPr lang="en-US" dirty="0" smtClean="0"/>
              <a:t>world’s </a:t>
            </a:r>
            <a:r>
              <a:rPr lang="en-US" dirty="0"/>
              <a:t>poor would be disengaged with the bulk of them, who now live in MICs. </a:t>
            </a:r>
          </a:p>
          <a:p>
            <a:endParaRPr lang="en-US" dirty="0"/>
          </a:p>
        </p:txBody>
      </p:sp>
    </p:spTree>
    <p:extLst>
      <p:ext uri="{BB962C8B-B14F-4D97-AF65-F5344CB8AC3E}">
        <p14:creationId xmlns:p14="http://schemas.microsoft.com/office/powerpoint/2010/main" val="23831281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India was a case in point in 2013, when discussions started on its “graduation” because India had been above the cutoff at that time for three years in a row, which is the usual trigger for the start of phasing out. </a:t>
            </a:r>
            <a:endParaRPr lang="en-US" dirty="0" smtClean="0"/>
          </a:p>
          <a:p>
            <a:r>
              <a:rPr lang="en-US" dirty="0" smtClean="0"/>
              <a:t>The </a:t>
            </a:r>
            <a:r>
              <a:rPr lang="en-US" dirty="0"/>
              <a:t>analytical argument in Kanbur and Sumner (2012</a:t>
            </a:r>
            <a:r>
              <a:rPr lang="en-US" dirty="0" smtClean="0"/>
              <a:t>), “Poor Countries or Poor People?” </a:t>
            </a:r>
            <a:r>
              <a:rPr lang="en-US" dirty="0"/>
              <a:t>was that the focus of attention should be poor people, not poor countries. </a:t>
            </a:r>
            <a:r>
              <a:rPr lang="en-US" dirty="0" smtClean="0"/>
              <a:t>Now </a:t>
            </a:r>
            <a:r>
              <a:rPr lang="en-US" dirty="0"/>
              <a:t>that the correlation between the two was falling apart, the IDA graduation rules should be revisited. </a:t>
            </a:r>
            <a:endParaRPr lang="en-US" dirty="0" smtClean="0"/>
          </a:p>
        </p:txBody>
      </p:sp>
    </p:spTree>
    <p:extLst>
      <p:ext uri="{BB962C8B-B14F-4D97-AF65-F5344CB8AC3E}">
        <p14:creationId xmlns:p14="http://schemas.microsoft.com/office/powerpoint/2010/main" val="3637842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In India itself the debate was lively, between those who viewed it as a matter of national pride that India was about to graduate out of IDA, and those who felt that the additional concessional funds were need for addressing poverty. </a:t>
            </a:r>
            <a:endParaRPr lang="en-US" dirty="0" smtClean="0"/>
          </a:p>
          <a:p>
            <a:r>
              <a:rPr lang="en-US" dirty="0" smtClean="0"/>
              <a:t>In </a:t>
            </a:r>
            <a:r>
              <a:rPr lang="en-US" dirty="0"/>
              <a:t>Northern countries a particular sticking point was that India was itself an aid donor to even poorer countries. </a:t>
            </a:r>
            <a:endParaRPr lang="en-US" dirty="0" smtClean="0"/>
          </a:p>
          <a:p>
            <a:r>
              <a:rPr lang="en-US" dirty="0" smtClean="0"/>
              <a:t>This </a:t>
            </a:r>
            <a:r>
              <a:rPr lang="en-US" dirty="0"/>
              <a:t>raised the question, in the words of Kanbur (2015), “Can a Country Be a Donor and a Recipient of Aid?”</a:t>
            </a:r>
          </a:p>
          <a:p>
            <a:endParaRPr lang="en-US" dirty="0"/>
          </a:p>
        </p:txBody>
      </p:sp>
    </p:spTree>
    <p:extLst>
      <p:ext uri="{BB962C8B-B14F-4D97-AF65-F5344CB8AC3E}">
        <p14:creationId xmlns:p14="http://schemas.microsoft.com/office/powerpoint/2010/main" val="3578259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debate was eventually resolved in favor of allowing India continued access to IDA for the next round of IDA, 2014-2016. </a:t>
            </a:r>
            <a:endParaRPr lang="en-US" dirty="0" smtClean="0"/>
          </a:p>
          <a:p>
            <a:r>
              <a:rPr lang="en-US" dirty="0" smtClean="0"/>
              <a:t>But </a:t>
            </a:r>
            <a:r>
              <a:rPr lang="en-US" dirty="0"/>
              <a:t>this was recognized to be temporary, with the phase out beginning in the next three year round, 2017-2019. </a:t>
            </a:r>
            <a:endParaRPr lang="en-US" dirty="0" smtClean="0"/>
          </a:p>
          <a:p>
            <a:r>
              <a:rPr lang="en-US" dirty="0" smtClean="0"/>
              <a:t>Whatever </a:t>
            </a:r>
            <a:r>
              <a:rPr lang="en-US" dirty="0"/>
              <a:t>the outcome and whatever the ongoing debate on IDA’s operational rules, the basic point is that the evolving patterns of global inequality are impinging on the development discourse significantly.</a:t>
            </a:r>
          </a:p>
        </p:txBody>
      </p:sp>
    </p:spTree>
    <p:extLst>
      <p:ext uri="{BB962C8B-B14F-4D97-AF65-F5344CB8AC3E}">
        <p14:creationId xmlns:p14="http://schemas.microsoft.com/office/powerpoint/2010/main" val="1374949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It turns out that the operational and political debates which the new patterns of global income distribution are giving rise to, also tie in to major philosophical debates on the salience of the nation state in moral philosophical evaluation of distributional outcomes. </a:t>
            </a:r>
          </a:p>
          <a:p>
            <a:r>
              <a:rPr lang="en-US" dirty="0"/>
              <a:t>Focusing solely on global inequality without attention to within nation inequality is often referred to as emerging from a “cosmopolitan” philosophical perspective, which does not give special salience to the nation state. </a:t>
            </a:r>
            <a:endParaRPr lang="en-US" dirty="0" smtClean="0"/>
          </a:p>
          <a:p>
            <a:r>
              <a:rPr lang="en-US" dirty="0" smtClean="0"/>
              <a:t>This </a:t>
            </a:r>
            <a:r>
              <a:rPr lang="en-US" dirty="0"/>
              <a:t>would be the </a:t>
            </a:r>
            <a:r>
              <a:rPr lang="en-US" dirty="0" smtClean="0"/>
              <a:t>argument (as developed for example by Kanbur and Sumner, 2015) </a:t>
            </a:r>
            <a:r>
              <a:rPr lang="en-US" dirty="0"/>
              <a:t>for continuing to give development assistance to India because it still has millions of poor people, even though the country on average has crossed the poverty line. </a:t>
            </a:r>
          </a:p>
        </p:txBody>
      </p:sp>
    </p:spTree>
    <p:extLst>
      <p:ext uri="{BB962C8B-B14F-4D97-AF65-F5344CB8AC3E}">
        <p14:creationId xmlns:p14="http://schemas.microsoft.com/office/powerpoint/2010/main" val="16358510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The argument of Rawls (1971), developing the  principle of focusing policy on the poorest in society, is well known. </a:t>
            </a:r>
          </a:p>
          <a:p>
            <a:r>
              <a:rPr lang="en-US" dirty="0" smtClean="0"/>
              <a:t>A group of philosophers labeled the “Global </a:t>
            </a:r>
            <a:r>
              <a:rPr lang="en-US" dirty="0" err="1" smtClean="0"/>
              <a:t>Rawlsians</a:t>
            </a:r>
            <a:r>
              <a:rPr lang="en-US" dirty="0" smtClean="0"/>
              <a:t>” </a:t>
            </a:r>
            <a:r>
              <a:rPr lang="en-US" dirty="0"/>
              <a:t>simply globalized </a:t>
            </a:r>
            <a:r>
              <a:rPr lang="en-US" dirty="0" smtClean="0"/>
              <a:t>this principle (</a:t>
            </a:r>
            <a:r>
              <a:rPr lang="en-US" dirty="0" err="1" smtClean="0"/>
              <a:t>eg</a:t>
            </a:r>
            <a:r>
              <a:rPr lang="en-US" dirty="0" smtClean="0"/>
              <a:t> </a:t>
            </a:r>
            <a:r>
              <a:rPr lang="en-US" dirty="0" err="1" smtClean="0"/>
              <a:t>Beitz</a:t>
            </a:r>
            <a:r>
              <a:rPr lang="en-US" dirty="0" smtClean="0"/>
              <a:t>, 1979, </a:t>
            </a:r>
            <a:r>
              <a:rPr lang="en-US" dirty="0" err="1" smtClean="0"/>
              <a:t>Pogge</a:t>
            </a:r>
            <a:r>
              <a:rPr lang="en-US" dirty="0" smtClean="0"/>
              <a:t>, 1989, Singer, 2002).</a:t>
            </a:r>
          </a:p>
          <a:p>
            <a:r>
              <a:rPr lang="en-US" dirty="0" smtClean="0"/>
              <a:t>On </a:t>
            </a:r>
            <a:r>
              <a:rPr lang="en-US" dirty="0"/>
              <a:t>this view, aid should flow to the </a:t>
            </a:r>
            <a:r>
              <a:rPr lang="en-US" dirty="0" smtClean="0"/>
              <a:t>poorest </a:t>
            </a:r>
            <a:r>
              <a:rPr lang="en-US" dirty="0"/>
              <a:t>no matter in which country they live, the nation state being irrelevant to this moral determination. </a:t>
            </a:r>
          </a:p>
          <a:p>
            <a:endParaRPr lang="en-US" dirty="0"/>
          </a:p>
        </p:txBody>
      </p:sp>
    </p:spTree>
    <p:extLst>
      <p:ext uri="{BB962C8B-B14F-4D97-AF65-F5344CB8AC3E}">
        <p14:creationId xmlns:p14="http://schemas.microsoft.com/office/powerpoint/2010/main" val="7547620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However, perhaps surprisingly, Rawls provided a counter to this in Rawls (1999). To quote Nagel (2005, pp. 114-115): </a:t>
            </a:r>
          </a:p>
          <a:p>
            <a:r>
              <a:rPr lang="en-US" dirty="0"/>
              <a:t>“Rawls argued that the liberal requirements of justice include a strong component of equality among citizens, but that this is a specifically political demand, which applies to the basic structure of a unified nation-state….Egalitarian justice is a requirement on the internal political, economic, and social structure of nation-states and cannot be extrapolated to different contexts.”</a:t>
            </a:r>
          </a:p>
          <a:p>
            <a:pPr marL="0" indent="0">
              <a:buNone/>
            </a:pPr>
            <a:endParaRPr lang="en-US" dirty="0"/>
          </a:p>
        </p:txBody>
      </p:sp>
    </p:spTree>
    <p:extLst>
      <p:ext uri="{BB962C8B-B14F-4D97-AF65-F5344CB8AC3E}">
        <p14:creationId xmlns:p14="http://schemas.microsoft.com/office/powerpoint/2010/main" val="5022540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If one does give nation states special weight in assessment of inequality, that can change our views on the levels and trends of global inequality. </a:t>
            </a:r>
            <a:r>
              <a:rPr lang="en-US" dirty="0" smtClean="0"/>
              <a:t>But </a:t>
            </a:r>
            <a:r>
              <a:rPr lang="en-US" dirty="0"/>
              <a:t>there are other aspects to assessing global </a:t>
            </a:r>
            <a:r>
              <a:rPr lang="en-US" dirty="0" smtClean="0"/>
              <a:t>inequality as well, </a:t>
            </a:r>
            <a:r>
              <a:rPr lang="en-US" dirty="0"/>
              <a:t>each of which can give a different view on the trend of inequality:</a:t>
            </a:r>
          </a:p>
          <a:p>
            <a:r>
              <a:rPr lang="en-US" dirty="0" smtClean="0"/>
              <a:t>“Global </a:t>
            </a:r>
            <a:r>
              <a:rPr lang="en-US" dirty="0"/>
              <a:t>inequality is found to be rising if one or more of the following conditions holds: (i) one attaches a high ethical weight on the poorest; (ii) one has a strong ethical aversion to “high-end inequality;” (iii) one takes a more nationalistic perspective, emphasizing relative deprivation within countries; or (iv) one sees inequality as absolute rather than relative. “ (Ravallion, 2018, p. 1).</a:t>
            </a:r>
          </a:p>
          <a:p>
            <a:endParaRPr lang="en-US" dirty="0"/>
          </a:p>
        </p:txBody>
      </p:sp>
    </p:spTree>
    <p:extLst>
      <p:ext uri="{BB962C8B-B14F-4D97-AF65-F5344CB8AC3E}">
        <p14:creationId xmlns:p14="http://schemas.microsoft.com/office/powerpoint/2010/main" val="465054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These issues were of course in principle relevant thirty years ago. </a:t>
            </a:r>
          </a:p>
          <a:p>
            <a:r>
              <a:rPr lang="en-US" dirty="0" smtClean="0"/>
              <a:t>But it is the particular patterns of evolution of global inequality which have brought them to the forefront as philosophical questions, even as they impinge very directly on operational rules of aid agencies, and on the political economy of support for development assistance among the populations of rich countries. </a:t>
            </a:r>
            <a:endParaRPr lang="en-US" dirty="0"/>
          </a:p>
        </p:txBody>
      </p:sp>
    </p:spTree>
    <p:extLst>
      <p:ext uri="{BB962C8B-B14F-4D97-AF65-F5344CB8AC3E}">
        <p14:creationId xmlns:p14="http://schemas.microsoft.com/office/powerpoint/2010/main" val="26677600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Global Constraints on National Policy</a:t>
            </a:r>
            <a:endParaRPr lang="en-US" dirty="0"/>
          </a:p>
        </p:txBody>
      </p:sp>
      <p:sp>
        <p:nvSpPr>
          <p:cNvPr id="3" name="Content Placeholder 2"/>
          <p:cNvSpPr>
            <a:spLocks noGrp="1"/>
          </p:cNvSpPr>
          <p:nvPr>
            <p:ph idx="1"/>
          </p:nvPr>
        </p:nvSpPr>
        <p:spPr/>
        <p:txBody>
          <a:bodyPr>
            <a:normAutofit/>
          </a:bodyPr>
          <a:lstStyle/>
          <a:p>
            <a:r>
              <a:rPr lang="en-US" dirty="0" smtClean="0"/>
              <a:t>As already argued, inequality </a:t>
            </a:r>
            <a:r>
              <a:rPr lang="en-US" dirty="0"/>
              <a:t>is not rising everywhere and in the world as a whole. </a:t>
            </a:r>
            <a:endParaRPr lang="en-US" dirty="0" smtClean="0"/>
          </a:p>
          <a:p>
            <a:r>
              <a:rPr lang="en-US" dirty="0" smtClean="0"/>
              <a:t>But </a:t>
            </a:r>
            <a:r>
              <a:rPr lang="en-US" dirty="0"/>
              <a:t>there is indeed a sense in which we are living in an age of rising inequality, going beyond the Piketty (2014) argument that rising inequality is the natural state of capital accumulation in a capitalist economy. </a:t>
            </a:r>
            <a:endParaRPr lang="en-US" dirty="0" smtClean="0"/>
          </a:p>
          <a:p>
            <a:r>
              <a:rPr lang="en-US" dirty="0" smtClean="0"/>
              <a:t>This </a:t>
            </a:r>
            <a:r>
              <a:rPr lang="en-US" dirty="0"/>
              <a:t>is that the trend of technological progress is to displace basic labor in favor of skilled labor and capital. Such labor saving technical change, also called skill biased technical change has been the hallmark of the world economy for at least the last three decades, and looks set to continue in the decades to come (</a:t>
            </a:r>
            <a:r>
              <a:rPr lang="en-US" dirty="0" err="1"/>
              <a:t>Autor</a:t>
            </a:r>
            <a:r>
              <a:rPr lang="en-US" dirty="0"/>
              <a:t>, 2014; Acemoglu and </a:t>
            </a:r>
            <a:r>
              <a:rPr lang="en-US" dirty="0" err="1"/>
              <a:t>Autor</a:t>
            </a:r>
            <a:r>
              <a:rPr lang="en-US" dirty="0"/>
              <a:t>, 2011; Acemoglu and Restrepo 2018; Chau and Kanbur 2018). </a:t>
            </a:r>
          </a:p>
          <a:p>
            <a:endParaRPr lang="en-US" dirty="0"/>
          </a:p>
        </p:txBody>
      </p:sp>
    </p:spTree>
    <p:extLst>
      <p:ext uri="{BB962C8B-B14F-4D97-AF65-F5344CB8AC3E}">
        <p14:creationId xmlns:p14="http://schemas.microsoft.com/office/powerpoint/2010/main" val="23267009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If we accept the basic framework that labor saving technical change will, on a business as usual scenario, cause rising inequality over the politically relevant time horizon, what should be the policy response</a:t>
            </a:r>
            <a:r>
              <a:rPr lang="en-US" dirty="0" smtClean="0"/>
              <a:t>?</a:t>
            </a:r>
          </a:p>
          <a:p>
            <a:r>
              <a:rPr lang="en-US" dirty="0" smtClean="0"/>
              <a:t>Kanbur </a:t>
            </a:r>
            <a:r>
              <a:rPr lang="en-US" dirty="0"/>
              <a:t>(2018b) argues that responses fall into three broad categories. </a:t>
            </a:r>
            <a:endParaRPr lang="en-US" dirty="0" smtClean="0"/>
          </a:p>
          <a:p>
            <a:r>
              <a:rPr lang="en-US" dirty="0" smtClean="0"/>
              <a:t>First </a:t>
            </a:r>
            <a:r>
              <a:rPr lang="en-US" dirty="0"/>
              <a:t>is a supply side response to counter the increase demand for skilled labor </a:t>
            </a:r>
            <a:r>
              <a:rPr lang="en-US" dirty="0" smtClean="0"/>
              <a:t>by increasing </a:t>
            </a:r>
            <a:r>
              <a:rPr lang="en-US" dirty="0"/>
              <a:t>the supply of skilled labor through education policy. Indeed, this is argued to be part of the explanation for how Latin </a:t>
            </a:r>
            <a:r>
              <a:rPr lang="en-US" dirty="0" smtClean="0"/>
              <a:t>American </a:t>
            </a:r>
            <a:r>
              <a:rPr lang="en-US" dirty="0"/>
              <a:t>countries bucked the trend and managed to reduce inequality over the past two decades. </a:t>
            </a:r>
          </a:p>
        </p:txBody>
      </p:sp>
    </p:spTree>
    <p:extLst>
      <p:ext uri="{BB962C8B-B14F-4D97-AF65-F5344CB8AC3E}">
        <p14:creationId xmlns:p14="http://schemas.microsoft.com/office/powerpoint/2010/main" val="19858281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second canonical response is of course to redistribute the </a:t>
            </a:r>
            <a:r>
              <a:rPr lang="en-US" dirty="0" smtClean="0"/>
              <a:t>more </a:t>
            </a:r>
            <a:r>
              <a:rPr lang="en-US" dirty="0"/>
              <a:t>unequal market income to achieve greater equality, </a:t>
            </a:r>
            <a:r>
              <a:rPr lang="en-US" dirty="0" smtClean="0"/>
              <a:t>through tax, transfer and expenditure instruments, and through </a:t>
            </a:r>
            <a:r>
              <a:rPr lang="en-US" dirty="0"/>
              <a:t>labor market </a:t>
            </a:r>
            <a:r>
              <a:rPr lang="en-US" dirty="0" smtClean="0"/>
              <a:t>regulation. </a:t>
            </a:r>
          </a:p>
          <a:p>
            <a:r>
              <a:rPr lang="en-US" dirty="0" smtClean="0"/>
              <a:t>There are of course huge debates on the details of this collection of instruments. The specific debates (</a:t>
            </a:r>
            <a:r>
              <a:rPr lang="en-US" dirty="0" err="1" smtClean="0"/>
              <a:t>eg</a:t>
            </a:r>
            <a:r>
              <a:rPr lang="en-US" dirty="0" smtClean="0"/>
              <a:t> on Universal Basic Income), important and crucial as they are, are not my primary focus in this talk. </a:t>
            </a:r>
          </a:p>
          <a:p>
            <a:r>
              <a:rPr lang="en-US" dirty="0" smtClean="0"/>
              <a:t>Rather, as we shall see, I want to bring a global perspective on the constraints to  national policies.</a:t>
            </a:r>
          </a:p>
          <a:p>
            <a:pPr marL="0" indent="0">
              <a:buNone/>
            </a:pPr>
            <a:endParaRPr lang="en-US" dirty="0"/>
          </a:p>
        </p:txBody>
      </p:sp>
    </p:spTree>
    <p:extLst>
      <p:ext uri="{BB962C8B-B14F-4D97-AF65-F5344CB8AC3E}">
        <p14:creationId xmlns:p14="http://schemas.microsoft.com/office/powerpoint/2010/main" val="1363577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The third canonical response to labor saving technical change is a response that is largely absent from the literature. It arises as a response to the question—why must public policy take the trend of technical change as exogenous and not amenable to alteration through policy intervention</a:t>
            </a:r>
            <a:r>
              <a:rPr lang="en-US" dirty="0" smtClean="0"/>
              <a:t>?</a:t>
            </a:r>
          </a:p>
          <a:p>
            <a:r>
              <a:rPr lang="en-US" dirty="0" smtClean="0"/>
              <a:t>Lest </a:t>
            </a:r>
            <a:r>
              <a:rPr lang="en-US" dirty="0"/>
              <a:t>this be thought to be a Canute-like endeavor to push back the tide, let us remember that the technical change of today is what it is because of public investment in the past. </a:t>
            </a:r>
            <a:endParaRPr lang="en-US" dirty="0" smtClean="0"/>
          </a:p>
          <a:p>
            <a:r>
              <a:rPr lang="en-US" dirty="0" smtClean="0"/>
              <a:t>The </a:t>
            </a:r>
            <a:r>
              <a:rPr lang="en-US" dirty="0"/>
              <a:t>internet is the product of public investment by the US government, albeit initially with military objectives. The high yielding varieties of rice and other grains developed in the 1950s and 1960s, which led to the Green Revolution and ended famine in India, were developed through public investment. The initial discoveries which led to the genetic modification revolution were incubated in the public sector.</a:t>
            </a:r>
          </a:p>
        </p:txBody>
      </p:sp>
    </p:spTree>
    <p:extLst>
      <p:ext uri="{BB962C8B-B14F-4D97-AF65-F5344CB8AC3E}">
        <p14:creationId xmlns:p14="http://schemas.microsoft.com/office/powerpoint/2010/main" val="12583020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late Tony Atkinson (2015) took this view in his last book: </a:t>
            </a:r>
          </a:p>
          <a:p>
            <a:r>
              <a:rPr lang="en-US" dirty="0"/>
              <a:t>“The direction of technological change should be an explicit concern of policy-makers, encouraging innovation in a form that increases the employability of </a:t>
            </a:r>
            <a:r>
              <a:rPr lang="en-US" dirty="0" smtClean="0"/>
              <a:t>workers….” </a:t>
            </a:r>
            <a:r>
              <a:rPr lang="en-US" dirty="0"/>
              <a:t>(Atkinson, 2015, pp 303)</a:t>
            </a:r>
          </a:p>
          <a:p>
            <a:r>
              <a:rPr lang="en-US" dirty="0"/>
              <a:t>Of course there will be many debates on how exactly this is to be done, and on whether it can be done at all. But the first step is to ask the question, a question which is missing from the current discourse.</a:t>
            </a:r>
          </a:p>
          <a:p>
            <a:endParaRPr lang="en-US" dirty="0"/>
          </a:p>
        </p:txBody>
      </p:sp>
    </p:spTree>
    <p:extLst>
      <p:ext uri="{BB962C8B-B14F-4D97-AF65-F5344CB8AC3E}">
        <p14:creationId xmlns:p14="http://schemas.microsoft.com/office/powerpoint/2010/main" val="4538928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three national level responses to rising inequality outlined above can and will be debated. </a:t>
            </a:r>
            <a:endParaRPr lang="en-US" dirty="0" smtClean="0"/>
          </a:p>
          <a:p>
            <a:r>
              <a:rPr lang="en-US" dirty="0" smtClean="0"/>
              <a:t>But </a:t>
            </a:r>
            <a:r>
              <a:rPr lang="en-US" dirty="0"/>
              <a:t>a prior question, perhaps, is how much freedom do national governments have to implement these policies in a globalized world where business and skilled labor are mobile across national borders. </a:t>
            </a:r>
            <a:endParaRPr lang="en-US" dirty="0" smtClean="0"/>
          </a:p>
          <a:p>
            <a:r>
              <a:rPr lang="en-US" dirty="0" smtClean="0"/>
              <a:t>This </a:t>
            </a:r>
            <a:r>
              <a:rPr lang="en-US" dirty="0"/>
              <a:t>mobility may have contributed to narrowing income gaps between rich and poor countries, but </a:t>
            </a:r>
            <a:r>
              <a:rPr lang="en-US" dirty="0" smtClean="0"/>
              <a:t>it also constrains </a:t>
            </a:r>
            <a:r>
              <a:rPr lang="en-US" dirty="0"/>
              <a:t>domestic </a:t>
            </a:r>
            <a:r>
              <a:rPr lang="en-US" dirty="0" smtClean="0"/>
              <a:t>policy</a:t>
            </a:r>
            <a:r>
              <a:rPr lang="en-US" dirty="0"/>
              <a:t> </a:t>
            </a:r>
            <a:r>
              <a:rPr lang="en-US" dirty="0" smtClean="0"/>
              <a:t>to mitigate within country inequality.</a:t>
            </a:r>
            <a:endParaRPr lang="en-US" dirty="0"/>
          </a:p>
          <a:p>
            <a:endParaRPr lang="en-US" dirty="0"/>
          </a:p>
        </p:txBody>
      </p:sp>
    </p:spTree>
    <p:extLst>
      <p:ext uri="{BB962C8B-B14F-4D97-AF65-F5344CB8AC3E}">
        <p14:creationId xmlns:p14="http://schemas.microsoft.com/office/powerpoint/2010/main" val="609957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p:txBody>
          <a:bodyPr/>
          <a:lstStyle/>
          <a:p>
            <a:r>
              <a:rPr lang="en-US" dirty="0"/>
              <a:t>Mobility of Capital means that corporate taxation, to manage rising inequality directly or to raise revenue for expanding education and training, is restricted in the absence of global agreements on minimum corporate tax rates. </a:t>
            </a:r>
            <a:endParaRPr lang="en-US" dirty="0" smtClean="0"/>
          </a:p>
          <a:p>
            <a:r>
              <a:rPr lang="en-US" dirty="0" smtClean="0"/>
              <a:t>In </a:t>
            </a:r>
            <a:r>
              <a:rPr lang="en-US" dirty="0"/>
              <a:t>their absence, there will be a race to the bottom on these </a:t>
            </a:r>
            <a:r>
              <a:rPr lang="en-US" dirty="0" smtClean="0"/>
              <a:t>taxes</a:t>
            </a:r>
            <a:r>
              <a:rPr lang="en-US" dirty="0"/>
              <a:t>.</a:t>
            </a:r>
          </a:p>
        </p:txBody>
      </p:sp>
    </p:spTree>
    <p:extLst>
      <p:ext uri="{BB962C8B-B14F-4D97-AF65-F5344CB8AC3E}">
        <p14:creationId xmlns:p14="http://schemas.microsoft.com/office/powerpoint/2010/main" val="555046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58648" y="2278083"/>
            <a:ext cx="8310299" cy="4132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00012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p:txBody>
          <a:bodyPr/>
          <a:lstStyle/>
          <a:p>
            <a:r>
              <a:rPr lang="en-US" dirty="0"/>
              <a:t>Mobility of skilled labor also means that taxation of high incomes from skilled labor is constrained in the same way that capital taxation is constrained. </a:t>
            </a:r>
            <a:endParaRPr lang="en-US" dirty="0" smtClean="0"/>
          </a:p>
          <a:p>
            <a:r>
              <a:rPr lang="en-US" dirty="0" smtClean="0"/>
              <a:t>Further</a:t>
            </a:r>
            <a:r>
              <a:rPr lang="en-US" dirty="0"/>
              <a:t>, the efficacy of the supply side response to managing rising inequality, by increasing the supply of educated workers, is also dented if these can leave for lower tax pastures elsewhere. </a:t>
            </a:r>
            <a:endParaRPr lang="en-US" dirty="0" smtClean="0"/>
          </a:p>
          <a:p>
            <a:r>
              <a:rPr lang="en-US" dirty="0" smtClean="0"/>
              <a:t>A </a:t>
            </a:r>
            <a:r>
              <a:rPr lang="en-US" dirty="0"/>
              <a:t>policy race to the </a:t>
            </a:r>
            <a:r>
              <a:rPr lang="en-US" dirty="0" smtClean="0"/>
              <a:t>bottom then </a:t>
            </a:r>
            <a:r>
              <a:rPr lang="en-US" dirty="0"/>
              <a:t>follows.</a:t>
            </a:r>
          </a:p>
          <a:p>
            <a:pPr marL="0" indent="0">
              <a:buNone/>
            </a:pPr>
            <a:endParaRPr lang="en-US" dirty="0"/>
          </a:p>
        </p:txBody>
      </p:sp>
    </p:spTree>
    <p:extLst>
      <p:ext uri="{BB962C8B-B14F-4D97-AF65-F5344CB8AC3E}">
        <p14:creationId xmlns:p14="http://schemas.microsoft.com/office/powerpoint/2010/main" val="13854153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p:txBody>
          <a:bodyPr/>
          <a:lstStyle/>
          <a:p>
            <a:r>
              <a:rPr lang="en-US" dirty="0"/>
              <a:t>Regulation and Labor Standards are a standard way of ensuring fairer distribution of the gains from technical change. To the extent that international trade and investment agreements restrict the scope of independent regulatory policy, there is less leeway for national governments. </a:t>
            </a:r>
            <a:endParaRPr lang="en-US" dirty="0" smtClean="0"/>
          </a:p>
          <a:p>
            <a:r>
              <a:rPr lang="en-US" dirty="0" smtClean="0"/>
              <a:t>But </a:t>
            </a:r>
            <a:r>
              <a:rPr lang="en-US" dirty="0"/>
              <a:t>notice that even without these agreements there will be a race to the bottom as governments put in lower standards, or enforce standards less vigorously, to get a cost advantage in export markets. What is needed are minimum standards agreements across countries exporting into common markets.</a:t>
            </a:r>
          </a:p>
          <a:p>
            <a:endParaRPr lang="en-US" dirty="0"/>
          </a:p>
        </p:txBody>
      </p:sp>
    </p:spTree>
    <p:extLst>
      <p:ext uri="{BB962C8B-B14F-4D97-AF65-F5344CB8AC3E}">
        <p14:creationId xmlns:p14="http://schemas.microsoft.com/office/powerpoint/2010/main" val="2257484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p:txBody>
          <a:bodyPr/>
          <a:lstStyle/>
          <a:p>
            <a:r>
              <a:rPr lang="en-US" dirty="0"/>
              <a:t>Mobility of low income unskilled labor also raises issues for national management of inequality. If increased transfer benefits at the lower end, brought in to address displacement of basic labor, induce in-migration of basic labor, this will increase the fiscal costs of the redistribution policy. </a:t>
            </a:r>
            <a:endParaRPr lang="en-US" dirty="0" smtClean="0"/>
          </a:p>
          <a:p>
            <a:r>
              <a:rPr lang="en-US" dirty="0" smtClean="0"/>
              <a:t>This </a:t>
            </a:r>
            <a:r>
              <a:rPr lang="en-US" dirty="0"/>
              <a:t>also applies to generalized subsidies such as food subsidies. If a transfer policy increases incentives for in-migration, the costs of that policy will be higher than anticipated. And if governments take these into account, there will be a race to the bottom on transfer policy as well.</a:t>
            </a:r>
          </a:p>
          <a:p>
            <a:endParaRPr lang="en-US" dirty="0"/>
          </a:p>
        </p:txBody>
      </p:sp>
    </p:spTree>
    <p:extLst>
      <p:ext uri="{BB962C8B-B14F-4D97-AF65-F5344CB8AC3E}">
        <p14:creationId xmlns:p14="http://schemas.microsoft.com/office/powerpoint/2010/main" val="21013763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p:txBody>
          <a:bodyPr/>
          <a:lstStyle/>
          <a:p>
            <a:r>
              <a:rPr lang="en-US" dirty="0"/>
              <a:t>Finally, consider incentivizing and public investment in R&amp;D to shift the tide away from labor saving to labor using technical change, as proposed by Tony Atkinson (2015) in his last book. </a:t>
            </a:r>
            <a:endParaRPr lang="en-US" dirty="0" smtClean="0"/>
          </a:p>
          <a:p>
            <a:r>
              <a:rPr lang="en-US" dirty="0" smtClean="0"/>
              <a:t>But </a:t>
            </a:r>
            <a:r>
              <a:rPr lang="en-US" dirty="0"/>
              <a:t>this faces all the problems of investment in public goods, since the benefits will spread beyond the borders of the initial investors. In this sense the global perspective once again highlights the tendency for </a:t>
            </a:r>
            <a:r>
              <a:rPr lang="en-US" dirty="0" smtClean="0"/>
              <a:t>under investment </a:t>
            </a:r>
            <a:r>
              <a:rPr lang="en-US" dirty="0"/>
              <a:t>in inequality reducing interventions.</a:t>
            </a:r>
          </a:p>
          <a:p>
            <a:endParaRPr lang="en-US" dirty="0"/>
          </a:p>
        </p:txBody>
      </p:sp>
    </p:spTree>
    <p:extLst>
      <p:ext uri="{BB962C8B-B14F-4D97-AF65-F5344CB8AC3E}">
        <p14:creationId xmlns:p14="http://schemas.microsoft.com/office/powerpoint/2010/main" val="13683916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p:txBody>
          <a:bodyPr/>
          <a:lstStyle/>
          <a:p>
            <a:r>
              <a:rPr lang="en-US" dirty="0"/>
              <a:t>We are thus left with the conundrum that addressing national level inequality through national policies will be ineffective unless cross-national agreements can be reached on a range of tax and investment issues</a:t>
            </a:r>
            <a:r>
              <a:rPr lang="en-US" dirty="0" smtClean="0"/>
              <a:t>.</a:t>
            </a:r>
          </a:p>
          <a:p>
            <a:r>
              <a:rPr lang="en-US" dirty="0" smtClean="0"/>
              <a:t>At the same time, however, we find that the global institutions we have are not fit for purpose, reflecting as they do the realities of three quarters of a century ago, of 1945 not 2020.</a:t>
            </a:r>
          </a:p>
          <a:p>
            <a:r>
              <a:rPr lang="en-US" dirty="0" smtClean="0"/>
              <a:t>The </a:t>
            </a:r>
            <a:r>
              <a:rPr lang="en-US" dirty="0"/>
              <a:t>weakness of global institutions in addressing these </a:t>
            </a:r>
            <a:r>
              <a:rPr lang="en-US" dirty="0" smtClean="0"/>
              <a:t>questions (Kanbur, 2017) </a:t>
            </a:r>
            <a:r>
              <a:rPr lang="en-US" dirty="0"/>
              <a:t>is surely another sense in which we are living in an age of rising inequality.</a:t>
            </a:r>
          </a:p>
          <a:p>
            <a:pPr marL="0" indent="0">
              <a:buNone/>
            </a:pPr>
            <a:endParaRPr lang="en-US" dirty="0"/>
          </a:p>
        </p:txBody>
      </p:sp>
    </p:spTree>
    <p:extLst>
      <p:ext uri="{BB962C8B-B14F-4D97-AF65-F5344CB8AC3E}">
        <p14:creationId xmlns:p14="http://schemas.microsoft.com/office/powerpoint/2010/main" val="13090683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dirty="0" smtClean="0"/>
              <a:t>In this talk I have </a:t>
            </a:r>
            <a:r>
              <a:rPr lang="en-US" dirty="0"/>
              <a:t>approached income inequality from a global perspective. </a:t>
            </a:r>
            <a:endParaRPr lang="en-US" dirty="0" smtClean="0"/>
          </a:p>
          <a:p>
            <a:r>
              <a:rPr lang="en-US" dirty="0" smtClean="0"/>
              <a:t>The </a:t>
            </a:r>
            <a:r>
              <a:rPr lang="en-US" dirty="0"/>
              <a:t>basic facts of global inequality are that inequality between nation states has been falling over the past three decades as poor countries like China and India have grown faster than rich countries like the US, Japan and Europe. </a:t>
            </a:r>
            <a:endParaRPr lang="en-US" dirty="0" smtClean="0"/>
          </a:p>
          <a:p>
            <a:r>
              <a:rPr lang="en-US" dirty="0" smtClean="0"/>
              <a:t>Inequality </a:t>
            </a:r>
            <a:r>
              <a:rPr lang="en-US" dirty="0"/>
              <a:t>within nation states has risen overall, but is composed of a complex pattern of inequality rising in some countries but falling in others. </a:t>
            </a:r>
            <a:endParaRPr lang="en-US" dirty="0" smtClean="0"/>
          </a:p>
          <a:p>
            <a:r>
              <a:rPr lang="en-US" dirty="0" smtClean="0"/>
              <a:t>Policy </a:t>
            </a:r>
            <a:r>
              <a:rPr lang="en-US" dirty="0"/>
              <a:t>has a large part to play in explaining </a:t>
            </a:r>
            <a:r>
              <a:rPr lang="en-US" dirty="0" smtClean="0"/>
              <a:t>these differences.</a:t>
            </a:r>
            <a:endParaRPr lang="en-US" dirty="0"/>
          </a:p>
          <a:p>
            <a:endParaRPr lang="en-US" dirty="0"/>
          </a:p>
        </p:txBody>
      </p:sp>
    </p:spTree>
    <p:extLst>
      <p:ext uri="{BB962C8B-B14F-4D97-AF65-F5344CB8AC3E}">
        <p14:creationId xmlns:p14="http://schemas.microsoft.com/office/powerpoint/2010/main" val="30418566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I</a:t>
            </a:r>
            <a:r>
              <a:rPr lang="en-US" dirty="0" smtClean="0"/>
              <a:t>n </a:t>
            </a:r>
            <a:r>
              <a:rPr lang="en-US" dirty="0"/>
              <a:t>the last three decades </a:t>
            </a:r>
            <a:r>
              <a:rPr lang="en-US" dirty="0" smtClean="0"/>
              <a:t>the </a:t>
            </a:r>
            <a:r>
              <a:rPr lang="en-US" dirty="0"/>
              <a:t>decline in </a:t>
            </a:r>
            <a:r>
              <a:rPr lang="en-US" dirty="0" smtClean="0"/>
              <a:t>between-nation </a:t>
            </a:r>
            <a:r>
              <a:rPr lang="en-US" dirty="0"/>
              <a:t>inequality has dominated the rise in </a:t>
            </a:r>
            <a:r>
              <a:rPr lang="en-US" dirty="0" smtClean="0"/>
              <a:t>within-nation inequality, so much so that overall world inequality has fallen. </a:t>
            </a:r>
          </a:p>
          <a:p>
            <a:r>
              <a:rPr lang="en-US" dirty="0" smtClean="0"/>
              <a:t>This </a:t>
            </a:r>
            <a:r>
              <a:rPr lang="en-US" dirty="0"/>
              <a:t>raises the </a:t>
            </a:r>
            <a:r>
              <a:rPr lang="en-US" dirty="0" smtClean="0"/>
              <a:t>question--which </a:t>
            </a:r>
            <a:r>
              <a:rPr lang="en-US" dirty="0"/>
              <a:t>should be the dominant normative concern? </a:t>
            </a:r>
            <a:r>
              <a:rPr lang="en-US" dirty="0" smtClean="0"/>
              <a:t>To what extent can the decline in world inequality as a whole offset the increase in inequality within nations? </a:t>
            </a:r>
          </a:p>
          <a:p>
            <a:r>
              <a:rPr lang="en-US" dirty="0" smtClean="0"/>
              <a:t>The </a:t>
            </a:r>
            <a:r>
              <a:rPr lang="en-US" dirty="0"/>
              <a:t>answer depends on the salience of and weight given to the construct of the nation state. </a:t>
            </a:r>
            <a:endParaRPr lang="en-US" dirty="0" smtClean="0"/>
          </a:p>
          <a:p>
            <a:pPr marL="0" indent="0">
              <a:buNone/>
            </a:pPr>
            <a:endParaRPr lang="en-US" dirty="0"/>
          </a:p>
        </p:txBody>
      </p:sp>
    </p:spTree>
    <p:extLst>
      <p:ext uri="{BB962C8B-B14F-4D97-AF65-F5344CB8AC3E}">
        <p14:creationId xmlns:p14="http://schemas.microsoft.com/office/powerpoint/2010/main" val="41663391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 have highlighted a philosophical contest between those who apply Rawlsian principles to the global setting, versus Rawls himself, who argued that Rawlsian principles applied in effect </a:t>
            </a:r>
            <a:r>
              <a:rPr lang="en-US" dirty="0" smtClean="0"/>
              <a:t>to within </a:t>
            </a:r>
            <a:r>
              <a:rPr lang="en-US" dirty="0"/>
              <a:t>the construct of the nation state. </a:t>
            </a:r>
          </a:p>
          <a:p>
            <a:r>
              <a:rPr lang="en-US" dirty="0"/>
              <a:t>These deep but seemingly esoteric normative debates have a practical import, impinging as they do on criteria for continuing aid to countries who continue to have many millions of poor people even though on average they have grown sufficiently to cross the threshold from low income to middle income status.</a:t>
            </a:r>
          </a:p>
          <a:p>
            <a:endParaRPr lang="en-US" dirty="0"/>
          </a:p>
        </p:txBody>
      </p:sp>
    </p:spTree>
    <p:extLst>
      <p:ext uri="{BB962C8B-B14F-4D97-AF65-F5344CB8AC3E}">
        <p14:creationId xmlns:p14="http://schemas.microsoft.com/office/powerpoint/2010/main" val="3478026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A f</a:t>
            </a:r>
            <a:r>
              <a:rPr lang="en-US" dirty="0" smtClean="0"/>
              <a:t>ramework </a:t>
            </a:r>
            <a:r>
              <a:rPr lang="en-US" dirty="0"/>
              <a:t>for understanding policy responses </a:t>
            </a:r>
            <a:r>
              <a:rPr lang="en-US" dirty="0" smtClean="0"/>
              <a:t>within a country to </a:t>
            </a:r>
            <a:r>
              <a:rPr lang="en-US" dirty="0"/>
              <a:t>rising inequality is to locate inequality in the consequences of labor saving technical change. </a:t>
            </a:r>
            <a:endParaRPr lang="en-US" dirty="0" smtClean="0"/>
          </a:p>
          <a:p>
            <a:r>
              <a:rPr lang="en-US" dirty="0" smtClean="0"/>
              <a:t>There </a:t>
            </a:r>
            <a:r>
              <a:rPr lang="en-US" dirty="0"/>
              <a:t>are three canonical types of responses to such a technological trend. The first is to counter the demand side force by a supply side strategy of increasing the supply of skilled labor. The second is to redistribute income after the market forces have played through. The third, little discussed in the current </a:t>
            </a:r>
            <a:r>
              <a:rPr lang="en-US" dirty="0" smtClean="0"/>
              <a:t>discourse, </a:t>
            </a:r>
            <a:r>
              <a:rPr lang="en-US" dirty="0"/>
              <a:t>is to invest in </a:t>
            </a:r>
            <a:r>
              <a:rPr lang="en-US" dirty="0" smtClean="0"/>
              <a:t>altering </a:t>
            </a:r>
            <a:r>
              <a:rPr lang="en-US" dirty="0"/>
              <a:t>the course of technical </a:t>
            </a:r>
            <a:r>
              <a:rPr lang="en-US" dirty="0" smtClean="0"/>
              <a:t>change</a:t>
            </a:r>
            <a:r>
              <a:rPr lang="en-US" dirty="0"/>
              <a:t>.</a:t>
            </a:r>
            <a:r>
              <a:rPr lang="en-US" dirty="0" smtClean="0"/>
              <a:t> </a:t>
            </a:r>
          </a:p>
          <a:p>
            <a:r>
              <a:rPr lang="en-US" dirty="0" smtClean="0"/>
              <a:t>But </a:t>
            </a:r>
            <a:r>
              <a:rPr lang="en-US" dirty="0"/>
              <a:t>each of these as a national policy option faces global constraints in a world in which business and </a:t>
            </a:r>
            <a:r>
              <a:rPr lang="en-US" dirty="0" smtClean="0"/>
              <a:t>labor </a:t>
            </a:r>
            <a:r>
              <a:rPr lang="en-US" dirty="0"/>
              <a:t>is mobile across borders. </a:t>
            </a:r>
            <a:endParaRPr lang="en-US" dirty="0" smtClean="0"/>
          </a:p>
          <a:p>
            <a:r>
              <a:rPr lang="en-US" dirty="0" smtClean="0"/>
              <a:t>The </a:t>
            </a:r>
            <a:r>
              <a:rPr lang="en-US" dirty="0"/>
              <a:t>need then is for global institutions which can help mitigate these </a:t>
            </a:r>
            <a:r>
              <a:rPr lang="en-US" dirty="0" smtClean="0"/>
              <a:t>cross-border externalities </a:t>
            </a:r>
            <a:r>
              <a:rPr lang="en-US" dirty="0"/>
              <a:t>and thereby widen national policy space to address inequality.</a:t>
            </a:r>
          </a:p>
          <a:p>
            <a:endParaRPr lang="en-US" dirty="0"/>
          </a:p>
        </p:txBody>
      </p:sp>
    </p:spTree>
    <p:extLst>
      <p:ext uri="{BB962C8B-B14F-4D97-AF65-F5344CB8AC3E}">
        <p14:creationId xmlns:p14="http://schemas.microsoft.com/office/powerpoint/2010/main" val="18863386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Are we, then, living in an “Age of Rising Inequality?”</a:t>
            </a:r>
          </a:p>
          <a:p>
            <a:r>
              <a:rPr lang="en-US" dirty="0" smtClean="0"/>
              <a:t>My answer is NO, BUT YES.</a:t>
            </a:r>
          </a:p>
          <a:p>
            <a:r>
              <a:rPr lang="en-US" dirty="0" smtClean="0"/>
              <a:t>NO because inequality is not rising anywhere and everywhere. Policy can make a difference.</a:t>
            </a:r>
          </a:p>
          <a:p>
            <a:r>
              <a:rPr lang="en-US" dirty="0" smtClean="0"/>
              <a:t>But YES for two important reasons.</a:t>
            </a:r>
          </a:p>
        </p:txBody>
      </p:sp>
    </p:spTree>
    <p:extLst>
      <p:ext uri="{BB962C8B-B14F-4D97-AF65-F5344CB8AC3E}">
        <p14:creationId xmlns:p14="http://schemas.microsoft.com/office/powerpoint/2010/main" val="10848965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First, the fundamental economic forces of capital accumulation and technical change are pulling towards rising inequality.</a:t>
            </a:r>
          </a:p>
          <a:p>
            <a:r>
              <a:rPr lang="en-US" dirty="0"/>
              <a:t>Second, policy </a:t>
            </a:r>
            <a:r>
              <a:rPr lang="en-US" dirty="0" smtClean="0"/>
              <a:t>makers’ </a:t>
            </a:r>
            <a:r>
              <a:rPr lang="en-US" dirty="0"/>
              <a:t>freedom to address these forces faces global constraints, with no sign that the global institutions we have are helping to increase their policy space.</a:t>
            </a:r>
          </a:p>
          <a:p>
            <a:r>
              <a:rPr lang="en-US" dirty="0" smtClean="0"/>
              <a:t>These are the twin senses in </a:t>
            </a:r>
            <a:r>
              <a:rPr lang="en-US" dirty="0"/>
              <a:t>which </a:t>
            </a:r>
            <a:r>
              <a:rPr lang="en-US" dirty="0" smtClean="0"/>
              <a:t>one can say:</a:t>
            </a:r>
          </a:p>
          <a:p>
            <a:r>
              <a:rPr lang="en-US" dirty="0" smtClean="0"/>
              <a:t>Yes</a:t>
            </a:r>
            <a:r>
              <a:rPr lang="en-US" dirty="0"/>
              <a:t>, We Are Living in an Age of </a:t>
            </a:r>
            <a:r>
              <a:rPr lang="en-US" dirty="0" smtClean="0"/>
              <a:t>Rising Inequality</a:t>
            </a:r>
            <a:r>
              <a:rPr lang="en-US" dirty="0"/>
              <a:t>.</a:t>
            </a:r>
          </a:p>
          <a:p>
            <a:pPr marL="0" indent="0">
              <a:buNone/>
            </a:pPr>
            <a:endParaRPr lang="en-US" dirty="0"/>
          </a:p>
        </p:txBody>
      </p:sp>
    </p:spTree>
    <p:extLst>
      <p:ext uri="{BB962C8B-B14F-4D97-AF65-F5344CB8AC3E}">
        <p14:creationId xmlns:p14="http://schemas.microsoft.com/office/powerpoint/2010/main" val="33760967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pPr marL="0" indent="0" algn="ctr">
              <a:buNone/>
            </a:pPr>
            <a:r>
              <a:rPr lang="en-US" smtClean="0"/>
              <a:t>Thank You!</a:t>
            </a:r>
            <a:endParaRPr lang="en-US"/>
          </a:p>
        </p:txBody>
      </p:sp>
    </p:spTree>
    <p:extLst>
      <p:ext uri="{BB962C8B-B14F-4D97-AF65-F5344CB8AC3E}">
        <p14:creationId xmlns:p14="http://schemas.microsoft.com/office/powerpoint/2010/main" val="212535293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C73AF32549A440A1145310835E5E67" ma:contentTypeVersion="12" ma:contentTypeDescription="Create a new document." ma:contentTypeScope="" ma:versionID="2b299d7e01596a7946ff4881a1612492">
  <xsd:schema xmlns:xsd="http://www.w3.org/2001/XMLSchema" xmlns:xs="http://www.w3.org/2001/XMLSchema" xmlns:p="http://schemas.microsoft.com/office/2006/metadata/properties" xmlns:ns3="ecfaa0a7-1a1d-4a0d-92b3-f0083dc472e1" xmlns:ns4="ded86845-d75b-4b70-880a-0c48e2ab4016" targetNamespace="http://schemas.microsoft.com/office/2006/metadata/properties" ma:root="true" ma:fieldsID="d9183c4a438123859c5977d433590fd0" ns3:_="" ns4:_="">
    <xsd:import namespace="ecfaa0a7-1a1d-4a0d-92b3-f0083dc472e1"/>
    <xsd:import namespace="ded86845-d75b-4b70-880a-0c48e2ab401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faa0a7-1a1d-4a0d-92b3-f0083dc472e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ed86845-d75b-4b70-880a-0c48e2ab4016"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2E9512F-B56F-4101-9622-BC1DD4EE8D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faa0a7-1a1d-4a0d-92b3-f0083dc472e1"/>
    <ds:schemaRef ds:uri="ded86845-d75b-4b70-880a-0c48e2ab40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C06890A-1C97-4AD7-9859-2D94AADCEF53}">
  <ds:schemaRefs>
    <ds:schemaRef ds:uri="http://schemas.microsoft.com/sharepoint/v3/contenttype/forms"/>
  </ds:schemaRefs>
</ds:datastoreItem>
</file>

<file path=customXml/itemProps3.xml><?xml version="1.0" encoding="utf-8"?>
<ds:datastoreItem xmlns:ds="http://schemas.openxmlformats.org/officeDocument/2006/customXml" ds:itemID="{D489586E-F8C0-405F-8003-52F24182C6E9}">
  <ds:schemaRefs>
    <ds:schemaRef ds:uri="http://schemas.microsoft.com/office/2006/documentManagement/types"/>
    <ds:schemaRef ds:uri="http://purl.org/dc/elements/1.1/"/>
    <ds:schemaRef ds:uri="ecfaa0a7-1a1d-4a0d-92b3-f0083dc472e1"/>
    <ds:schemaRef ds:uri="http://purl.org/dc/terms/"/>
    <ds:schemaRef ds:uri="http://schemas.microsoft.com/office/2006/metadata/properties"/>
    <ds:schemaRef ds:uri="http://purl.org/dc/dcmitype/"/>
    <ds:schemaRef ds:uri="http://schemas.microsoft.com/office/infopath/2007/PartnerControls"/>
    <ds:schemaRef ds:uri="http://www.w3.org/XML/1998/namespace"/>
    <ds:schemaRef ds:uri="http://schemas.openxmlformats.org/package/2006/metadata/core-properties"/>
    <ds:schemaRef ds:uri="ded86845-d75b-4b70-880a-0c48e2ab4016"/>
  </ds:schemaRefs>
</ds:datastoreItem>
</file>

<file path=docProps/app.xml><?xml version="1.0" encoding="utf-8"?>
<Properties xmlns="http://schemas.openxmlformats.org/officeDocument/2006/extended-properties" xmlns:vt="http://schemas.openxmlformats.org/officeDocument/2006/docPropsVTypes">
  <Template>Facet</Template>
  <TotalTime>515</TotalTime>
  <Words>4448</Words>
  <Application>Microsoft Office PowerPoint</Application>
  <PresentationFormat>Widescreen</PresentationFormat>
  <Paragraphs>156</Paragraphs>
  <Slides>53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Trebuchet MS</vt:lpstr>
      <vt:lpstr>Wingdings 3</vt:lpstr>
      <vt:lpstr>Facet</vt:lpstr>
      <vt:lpstr>Inequality in a Global Perspective</vt:lpstr>
      <vt:lpstr>Introduction</vt:lpstr>
      <vt:lpstr>Outline</vt:lpstr>
      <vt:lpstr>Global Trends in Inequality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Implications for Development Assistance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Global Constraints on National Policy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PowerPoint Presentation</vt:lpstr>
      <vt:lpstr>PowerPoint Presentation</vt:lpstr>
      <vt:lpstr>PowerPoint Presentation</vt:lpstr>
      <vt:lpstr>PowerPoint Presentation</vt:lpstr>
      <vt:lpstr>PowerPoint Presentation</vt:lpstr>
      <vt:lpstr>PowerPoint Presentation</vt:lpstr>
    </vt:vector>
  </TitlesOfParts>
  <Company>Cornell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Inequality in a Global Perpsective</dc:title>
  <dc:creator>Ravi Kanbur</dc:creator>
  <cp:lastModifiedBy>AE</cp:lastModifiedBy>
  <cp:revision>66</cp:revision>
  <dcterms:created xsi:type="dcterms:W3CDTF">2020-08-01T00:39:38Z</dcterms:created>
  <dcterms:modified xsi:type="dcterms:W3CDTF">2020-08-13T12:50:06Z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0x01010091C73AF32549A440A1145310835E5E67</vt:lpwstr>
  </property>
</Properties>
</file>